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</p:sldMasterIdLst>
  <p:sldIdLst>
    <p:sldId id="256" r:id="rId2"/>
    <p:sldId id="298" r:id="rId3"/>
    <p:sldId id="265" r:id="rId4"/>
    <p:sldId id="267" r:id="rId5"/>
    <p:sldId id="271" r:id="rId6"/>
    <p:sldId id="296" r:id="rId7"/>
    <p:sldId id="314" r:id="rId8"/>
    <p:sldId id="328" r:id="rId9"/>
    <p:sldId id="259" r:id="rId10"/>
    <p:sldId id="260" r:id="rId11"/>
    <p:sldId id="302" r:id="rId12"/>
    <p:sldId id="301" r:id="rId13"/>
    <p:sldId id="268" r:id="rId14"/>
    <p:sldId id="308" r:id="rId15"/>
    <p:sldId id="307" r:id="rId16"/>
    <p:sldId id="304" r:id="rId17"/>
    <p:sldId id="306" r:id="rId18"/>
    <p:sldId id="299" r:id="rId19"/>
    <p:sldId id="269" r:id="rId20"/>
    <p:sldId id="300" r:id="rId21"/>
    <p:sldId id="310" r:id="rId22"/>
    <p:sldId id="311" r:id="rId23"/>
    <p:sldId id="264" r:id="rId24"/>
    <p:sldId id="266" r:id="rId25"/>
    <p:sldId id="303" r:id="rId26"/>
    <p:sldId id="274" r:id="rId27"/>
    <p:sldId id="282" r:id="rId28"/>
    <p:sldId id="286" r:id="rId29"/>
    <p:sldId id="295" r:id="rId30"/>
    <p:sldId id="291" r:id="rId31"/>
    <p:sldId id="293" r:id="rId32"/>
    <p:sldId id="297" r:id="rId33"/>
    <p:sldId id="294" r:id="rId34"/>
    <p:sldId id="313" r:id="rId35"/>
    <p:sldId id="277" r:id="rId36"/>
    <p:sldId id="318" r:id="rId37"/>
    <p:sldId id="317" r:id="rId38"/>
    <p:sldId id="322" r:id="rId39"/>
    <p:sldId id="323" r:id="rId40"/>
    <p:sldId id="315" r:id="rId41"/>
    <p:sldId id="279" r:id="rId42"/>
    <p:sldId id="280" r:id="rId43"/>
    <p:sldId id="281" r:id="rId44"/>
    <p:sldId id="283" r:id="rId45"/>
    <p:sldId id="319" r:id="rId46"/>
    <p:sldId id="321" r:id="rId47"/>
    <p:sldId id="324" r:id="rId48"/>
    <p:sldId id="325" r:id="rId49"/>
    <p:sldId id="316" r:id="rId50"/>
    <p:sldId id="312" r:id="rId51"/>
    <p:sldId id="327" r:id="rId5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DA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CFAA66-57BF-4447-A2FC-5B33B8D1068E}" v="10" dt="2022-01-24T11:26:54.155"/>
    <p1510:client id="{312C0F25-3424-4E49-B508-D7DE667BDA39}" v="6" dt="2022-01-24T09:26:54.536"/>
    <p1510:client id="{3495D80A-0C73-4C90-8B98-40780B956D72}" v="65" dt="2022-01-23T10:59:55.440"/>
    <p1510:client id="{5C36738E-5C34-4578-8204-BC88AE3B79C7}" v="82" dt="2022-01-23T11:13:28.215"/>
    <p1510:client id="{620E90F4-35C6-4010-960A-5D355D2E3986}" v="5" dt="2022-01-23T15:44:03.679"/>
    <p1510:client id="{7AC0FD03-ABEC-4E8E-BCCE-C58A7E7AFD74}" v="80" dt="2022-01-23T20:30:13.958"/>
    <p1510:client id="{941F4B9F-D40C-44C0-850F-5BD001DA0E58}" v="115" dt="2022-01-21T22:57:41.837"/>
    <p1510:client id="{96F65EE7-114F-6948-975D-83BE8ECC584F}" v="1253" dt="2022-01-21T09:04:46.178"/>
    <p1510:client id="{C167A97C-A854-4A55-8A56-8FF7DB5CBDE1}" v="110" dt="2022-01-21T17:26:51.281"/>
    <p1510:client id="{F235E68B-4B1F-4BB2-A681-9FD5F8E9D6AC}" v="117" dt="2022-01-23T13:03:11.5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" y="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8/31/2022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Modulprüfung "Fachdidaktische Gestaltung des Sachunterrichts"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03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Modulprüfung "Fachdidaktische Gestaltung des Sachunterrichts"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72596"/>
      </p:ext>
    </p:extLst>
  </p:cSld>
  <p:clrMapOvr>
    <a:masterClrMapping/>
  </p:clrMapOvr>
  <p:transition spd="slow">
    <p:push dir="u"/>
  </p:transition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Modulprüfung "Fachdidaktische Gestaltung des Sachunterrichts"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7346"/>
      </p:ext>
    </p:extLst>
  </p:cSld>
  <p:clrMapOvr>
    <a:masterClrMapping/>
  </p:clrMapOvr>
  <p:transition spd="slow">
    <p:push dir="u"/>
  </p:transition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31.08.2022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3931176"/>
      </p:ext>
    </p:extLst>
  </p:cSld>
  <p:clrMapOvr>
    <a:masterClrMapping/>
  </p:clrMapOvr>
  <p:transition spd="slow">
    <p:push dir="u"/>
  </p:transition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31.08.2022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4256345"/>
      </p:ext>
    </p:extLst>
  </p:cSld>
  <p:clrMapOvr>
    <a:masterClrMapping/>
  </p:clrMapOvr>
  <p:transition spd="slow">
    <p:push dir="u"/>
  </p:transition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31.08.2022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4063873"/>
      </p:ext>
    </p:extLst>
  </p:cSld>
  <p:clrMapOvr>
    <a:masterClrMapping/>
  </p:clrMapOvr>
  <p:transition spd="slow">
    <p:push dir="u"/>
  </p:transition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31.08.2022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615891"/>
      </p:ext>
    </p:extLst>
  </p:cSld>
  <p:clrMapOvr>
    <a:masterClrMapping/>
  </p:clrMapOvr>
  <p:transition spd="slow">
    <p:push dir="u"/>
  </p:transition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31.08.2022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2434075"/>
      </p:ext>
    </p:extLst>
  </p:cSld>
  <p:clrMapOvr>
    <a:masterClrMapping/>
  </p:clrMapOvr>
  <p:transition spd="slow">
    <p:push dir="u"/>
  </p:transition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31.08.2022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0146805"/>
      </p:ext>
    </p:extLst>
  </p:cSld>
  <p:clrMapOvr>
    <a:masterClrMapping/>
  </p:clrMapOvr>
  <p:transition spd="slow">
    <p:push dir="u"/>
  </p:transition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31.08.2022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7238058"/>
      </p:ext>
    </p:extLst>
  </p:cSld>
  <p:clrMapOvr>
    <a:masterClrMapping/>
  </p:clrMapOvr>
  <p:transition spd="slow">
    <p:push dir="u"/>
  </p:transition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8/31/2022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Modulprüfung "Fachdidaktische Gestaltung des Sachunterrichts"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14389"/>
      </p:ext>
    </p:extLst>
  </p:cSld>
  <p:clrMapOvr>
    <a:masterClrMapping/>
  </p:clrMapOvr>
  <p:transition spd="slow">
    <p:push dir="u"/>
  </p:transition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8/31/2022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Modulprüfung "Fachdidaktische Gestaltung des Sachunterrichts"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61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8/31/2022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Modulprüfung "Fachdidaktische Gestaltung des Sachunterrichts"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90758"/>
      </p:ext>
    </p:extLst>
  </p:cSld>
  <p:clrMapOvr>
    <a:masterClrMapping/>
  </p:clrMapOvr>
  <p:transition spd="slow">
    <p:push dir="u"/>
  </p:transition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8/31/2022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Modulprüfung "Fachdidaktische Gestaltung des Sachunterrichts"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16578"/>
      </p:ext>
    </p:extLst>
  </p:cSld>
  <p:clrMapOvr>
    <a:masterClrMapping/>
  </p:clrMapOvr>
  <p:transition spd="slow">
    <p:push dir="u"/>
  </p:transition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8/31/2022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Modulprüfung "Fachdidaktische Gestaltung des Sachunterrichts"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37992"/>
      </p:ext>
    </p:extLst>
  </p:cSld>
  <p:clrMapOvr>
    <a:masterClrMapping/>
  </p:clrMapOvr>
  <p:transition spd="slow">
    <p:push dir="u"/>
  </p:transition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8/31/2022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Modulprüfung "Fachdidaktische Gestaltung des Sachunterrichts"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06982"/>
      </p:ext>
    </p:extLst>
  </p:cSld>
  <p:clrMapOvr>
    <a:masterClrMapping/>
  </p:clrMapOvr>
  <p:transition spd="slow">
    <p:push dir="u"/>
  </p:transition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8/31/2022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/>
              <a:t>Modulprüfung "Fachdidaktische Gestaltung des Sachunterrichts"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58320"/>
      </p:ext>
    </p:extLst>
  </p:cSld>
  <p:clrMapOvr>
    <a:masterClrMapping/>
  </p:clrMapOvr>
  <p:transition spd="slow">
    <p:push dir="u"/>
  </p:transition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8/31/2022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/>
              <a:t>Modulprüfung "Fachdidaktische Gestaltung des Sachunterrichts"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6056"/>
      </p:ext>
    </p:extLst>
  </p:cSld>
  <p:clrMapOvr>
    <a:masterClrMapping/>
  </p:clrMapOvr>
  <p:transition spd="slow">
    <p:push dir="u"/>
  </p:transition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Modulprüfung "Fachdidaktische Gestaltung des Sachunterrichts"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4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</p:sldLayoutIdLst>
  <p:transition spd="slow">
    <p:push dir="u"/>
  </p:transition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videos.simpleshow.com/3ReFO9eyx1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sv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49.png"/><Relationship Id="rId16" Type="http://schemas.openxmlformats.org/officeDocument/2006/relationships/image" Target="../media/image61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40.sv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39.png"/><Relationship Id="rId9" Type="http://schemas.openxmlformats.org/officeDocument/2006/relationships/image" Target="../media/image54.svg"/><Relationship Id="rId14" Type="http://schemas.openxmlformats.org/officeDocument/2006/relationships/image" Target="../media/image59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lanet-wissen.de/technik/werkstoffe/leder/index.html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lamy.de/symbol-fur-quiz-vektor-kreative-zeichen-aus-bildung-icons-sammlung-gefulltes-flaches-quiz-symbol-fur-computer-und-handy-image263953350.html" TargetMode="External"/><Relationship Id="rId3" Type="http://schemas.openxmlformats.org/officeDocument/2006/relationships/hyperlink" Target="https://berufe-dieser-welt.de/hutmacher/" TargetMode="External"/><Relationship Id="rId7" Type="http://schemas.openxmlformats.org/officeDocument/2006/relationships/hyperlink" Target="https://svgsilh.com/de/image/481824.html" TargetMode="External"/><Relationship Id="rId2" Type="http://schemas.openxmlformats.org/officeDocument/2006/relationships/hyperlink" Target="https://austria-forum.org/af/Heimatlexikon/Ledere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ernunterricht.schuleneuenhof.ch/os/hoerverstehen-schriftlich/" TargetMode="External"/><Relationship Id="rId5" Type="http://schemas.openxmlformats.org/officeDocument/2006/relationships/hyperlink" Target="https://de.wikipedia.org/wiki/Nagelschmied" TargetMode="External"/><Relationship Id="rId4" Type="http://schemas.openxmlformats.org/officeDocument/2006/relationships/hyperlink" Target="https://berufe-dieser-welt.de/die-boettcher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62729" y="5404645"/>
            <a:ext cx="10384568" cy="134188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z="1400">
                <a:cs typeface="Calibri"/>
              </a:rPr>
              <a:t>Vo</a:t>
            </a:r>
            <a:r>
              <a:rPr lang="de-DE" sz="1400">
                <a:latin typeface="Book Antiqua"/>
                <a:cs typeface="Calibri"/>
              </a:rPr>
              <a:t>n Anna Sophie </a:t>
            </a:r>
            <a:r>
              <a:rPr lang="de-DE" sz="1400" err="1">
                <a:latin typeface="Book Antiqua"/>
                <a:cs typeface="Calibri"/>
              </a:rPr>
              <a:t>Winitzki</a:t>
            </a:r>
            <a:r>
              <a:rPr lang="de-DE" sz="1400">
                <a:latin typeface="Book Antiqua"/>
                <a:cs typeface="Calibri"/>
              </a:rPr>
              <a:t>, Josephine Hausmann, Helen Jungnickel, Jette </a:t>
            </a:r>
            <a:r>
              <a:rPr lang="de-DE" sz="1400" err="1">
                <a:latin typeface="Book Antiqua"/>
                <a:cs typeface="Calibri"/>
              </a:rPr>
              <a:t>Witschurke</a:t>
            </a:r>
            <a:endParaRPr lang="de-DE" sz="1400">
              <a:latin typeface="Book Antiqua"/>
            </a:endParaRPr>
          </a:p>
          <a:p>
            <a:r>
              <a:rPr lang="de-DE" sz="1400">
                <a:latin typeface="Book Antiqua"/>
                <a:cs typeface="Calibri"/>
              </a:rPr>
              <a:t>Universität Rostock</a:t>
            </a:r>
            <a:endParaRPr lang="de-DE" sz="1400">
              <a:latin typeface="Book Antiqua"/>
            </a:endParaRPr>
          </a:p>
          <a:p>
            <a:r>
              <a:rPr lang="de-DE" sz="1400">
                <a:latin typeface="Book Antiqua"/>
                <a:cs typeface="Calibri"/>
              </a:rPr>
              <a:t>Modulprüfung "Fachdidaktische Gestaltung des Sachunterrichts</a:t>
            </a:r>
          </a:p>
          <a:p>
            <a:r>
              <a:rPr lang="de-DE" sz="1400">
                <a:latin typeface="Book Antiqua"/>
                <a:cs typeface="Calibri"/>
              </a:rPr>
              <a:t>Wintersemester 21/22</a:t>
            </a:r>
          </a:p>
          <a:p>
            <a:endParaRPr lang="de-DE">
              <a:cs typeface="Calibri"/>
            </a:endParaRPr>
          </a:p>
          <a:p>
            <a:endParaRPr lang="de-DE"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167985-D6E9-40FF-97C0-4B6D373E8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68" y="640080"/>
            <a:ext cx="10911865" cy="462686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801362-349C-44BE-BEF6-8E926E1D3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4297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62729" y="1289303"/>
            <a:ext cx="9638443" cy="3339303"/>
          </a:xfrm>
          <a:ln>
            <a:noFill/>
          </a:ln>
        </p:spPr>
        <p:txBody>
          <a:bodyPr>
            <a:noAutofit/>
          </a:bodyPr>
          <a:lstStyle/>
          <a:p>
            <a:r>
              <a:rPr lang="de-DE" sz="4000">
                <a:latin typeface="Book Antiqua"/>
                <a:cs typeface="Calibri Light"/>
              </a:rPr>
              <a:t>"Berufe früher und heute" </a:t>
            </a:r>
            <a:br>
              <a:rPr lang="de-DE" sz="4000">
                <a:latin typeface="Book Antiqua"/>
                <a:cs typeface="Calibri Light"/>
              </a:rPr>
            </a:br>
            <a:r>
              <a:rPr lang="de-DE" sz="4000">
                <a:solidFill>
                  <a:schemeClr val="accent2"/>
                </a:solidFill>
                <a:latin typeface="Book Antiqua"/>
                <a:cs typeface="Calibri Light"/>
              </a:rPr>
              <a:t>-</a:t>
            </a:r>
            <a:br>
              <a:rPr lang="de-DE" sz="4000">
                <a:solidFill>
                  <a:schemeClr val="accent2"/>
                </a:solidFill>
                <a:latin typeface="Book Antiqua"/>
                <a:cs typeface="Calibri Light"/>
              </a:rPr>
            </a:br>
            <a:r>
              <a:rPr lang="de-DE" sz="2400">
                <a:solidFill>
                  <a:schemeClr val="accent2"/>
                </a:solidFill>
                <a:latin typeface="Book Antiqua"/>
                <a:cs typeface="Calibri Light"/>
              </a:rPr>
              <a:t> Ein Projekt für das Kulturhistorische Museum Rostock </a:t>
            </a:r>
            <a:endParaRPr lang="de-DE" sz="2400">
              <a:solidFill>
                <a:schemeClr val="accent2"/>
              </a:solidFill>
              <a:latin typeface="Book Antiqua"/>
            </a:endParaRPr>
          </a:p>
        </p:txBody>
      </p:sp>
      <p:pic>
        <p:nvPicPr>
          <p:cNvPr id="4" name="Grafik 4" descr="Ein Bild, das Text enthält.&#10;&#10;Beschreibung automatisch generiert.">
            <a:extLst>
              <a:ext uri="{FF2B5EF4-FFF2-40B4-BE49-F238E27FC236}">
                <a16:creationId xmlns:a16="http://schemas.microsoft.com/office/drawing/2014/main" id="{AB6F54AC-22F8-49E2-95E5-6907DE2A5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7250" y="3667124"/>
            <a:ext cx="1365250" cy="134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9988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255C3B-2BB2-4954-8E8A-3C4A23A3F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406" y="375179"/>
            <a:ext cx="4415873" cy="1821394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400">
                <a:latin typeface="Book Antiqua"/>
                <a:ea typeface="+mj-lt"/>
                <a:cs typeface="+mj-lt"/>
              </a:rPr>
              <a:t>4. INFORMATIONEN ZU DEN VERSCHIEDENEN </a:t>
            </a:r>
            <a:br>
              <a:rPr lang="en-US" sz="2400">
                <a:latin typeface="Book Antiqua"/>
                <a:ea typeface="+mj-lt"/>
                <a:cs typeface="+mj-lt"/>
              </a:rPr>
            </a:br>
            <a:r>
              <a:rPr lang="en-US" sz="2400">
                <a:latin typeface="Book Antiqua"/>
                <a:ea typeface="+mj-lt"/>
                <a:cs typeface="+mj-lt"/>
              </a:rPr>
              <a:t>BERUFEN </a:t>
            </a:r>
            <a:br>
              <a:rPr lang="en-US" sz="2400">
                <a:latin typeface="Book Antiqua"/>
                <a:ea typeface="+mj-lt"/>
                <a:cs typeface="+mj-lt"/>
              </a:rPr>
            </a:br>
            <a:r>
              <a:rPr lang="en-US" sz="2400">
                <a:latin typeface="Book Antiqua"/>
                <a:ea typeface="+mj-lt"/>
                <a:cs typeface="+mj-lt"/>
              </a:rPr>
              <a:t>4.1 Videos</a:t>
            </a:r>
            <a:endParaRPr lang="de-DE">
              <a:latin typeface="Book Antiqua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18FEAFE-949C-4E1E-9BD9-705EA5E3F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de-DE" b="1">
                <a:solidFill>
                  <a:schemeClr val="bg1"/>
                </a:solidFill>
                <a:latin typeface="Book Antiqua"/>
              </a:rPr>
              <a:t>Handlung der Kinder: </a:t>
            </a:r>
            <a:endParaRPr lang="de-DE" b="1">
              <a:solidFill>
                <a:schemeClr val="bg1"/>
              </a:solidFill>
              <a:latin typeface="Book Antiqua"/>
              <a:ea typeface="+mn-lt"/>
              <a:cs typeface="+mn-lt"/>
            </a:endParaRPr>
          </a:p>
          <a:p>
            <a:pPr lvl="1"/>
            <a:r>
              <a:rPr lang="de-DE">
                <a:solidFill>
                  <a:schemeClr val="bg1"/>
                </a:solidFill>
                <a:latin typeface="Book Antiqua"/>
              </a:rPr>
              <a:t>anhand von kurzen Videos die Berufe des Böttchers, des Gerbers, des Hutmachers und des Nagelschmieds kennen lernen</a:t>
            </a:r>
            <a:endParaRPr lang="de-DE">
              <a:solidFill>
                <a:schemeClr val="bg1"/>
              </a:solidFill>
              <a:latin typeface="Book Antiqua"/>
              <a:ea typeface="+mn-lt"/>
              <a:cs typeface="+mn-lt"/>
            </a:endParaRPr>
          </a:p>
          <a:p>
            <a:endParaRPr lang="de-DE">
              <a:solidFill>
                <a:schemeClr val="bg1"/>
              </a:solidFill>
              <a:latin typeface="Book Antiqua"/>
              <a:ea typeface="+mn-lt"/>
              <a:cs typeface="+mn-lt"/>
            </a:endParaRPr>
          </a:p>
          <a:p>
            <a:pPr marL="0" indent="0">
              <a:buNone/>
            </a:pPr>
            <a:r>
              <a:rPr lang="de-DE" b="1">
                <a:solidFill>
                  <a:schemeClr val="bg1"/>
                </a:solidFill>
                <a:latin typeface="Book Antiqua"/>
              </a:rPr>
              <a:t>Was haben wir uns dabei gedacht?</a:t>
            </a:r>
            <a:endParaRPr lang="de-DE" b="1">
              <a:solidFill>
                <a:schemeClr val="bg1"/>
              </a:solidFill>
              <a:latin typeface="Book Antiqua"/>
              <a:ea typeface="+mn-lt"/>
              <a:cs typeface="+mn-lt"/>
            </a:endParaRPr>
          </a:p>
          <a:p>
            <a:pPr lvl="1"/>
            <a:r>
              <a:rPr lang="de-DE">
                <a:solidFill>
                  <a:schemeClr val="bg1"/>
                </a:solidFill>
                <a:latin typeface="Book Antiqua"/>
              </a:rPr>
              <a:t>Aufbereitung des Materials</a:t>
            </a:r>
          </a:p>
          <a:p>
            <a:pPr lvl="1"/>
            <a:r>
              <a:rPr lang="de-DE">
                <a:solidFill>
                  <a:schemeClr val="bg1"/>
                </a:solidFill>
                <a:latin typeface="Book Antiqua"/>
              </a:rPr>
              <a:t>Medienkompetenz</a:t>
            </a:r>
          </a:p>
          <a:p>
            <a:pPr lvl="1"/>
            <a:r>
              <a:rPr lang="de-DE">
                <a:solidFill>
                  <a:schemeClr val="bg1"/>
                </a:solidFill>
                <a:latin typeface="Book Antiqua"/>
              </a:rPr>
              <a:t>Hör- Seh-Verstehen </a:t>
            </a:r>
            <a:endParaRPr lang="de-DE">
              <a:solidFill>
                <a:schemeClr val="bg1"/>
              </a:solidFill>
              <a:latin typeface="Gill Sans MT" panose="020B0502020104020203"/>
            </a:endParaRPr>
          </a:p>
          <a:p>
            <a:pPr lvl="1"/>
            <a:r>
              <a:rPr lang="de-DE">
                <a:solidFill>
                  <a:schemeClr val="bg1"/>
                </a:solidFill>
                <a:latin typeface="Book Antiqua"/>
              </a:rPr>
              <a:t>Methode der didaktischen Reduktion</a:t>
            </a:r>
          </a:p>
          <a:p>
            <a:pPr lvl="1"/>
            <a:r>
              <a:rPr lang="de-DE">
                <a:solidFill>
                  <a:schemeClr val="bg1"/>
                </a:solidFill>
                <a:latin typeface="Book Antiqua"/>
              </a:rPr>
              <a:t>Bildungsziele</a:t>
            </a:r>
            <a:endParaRPr lang="de-DE">
              <a:solidFill>
                <a:schemeClr val="bg1"/>
              </a:solidFill>
              <a:latin typeface="Book Antiqua"/>
              <a:ea typeface="+mn-lt"/>
              <a:cs typeface="+mn-lt"/>
            </a:endParaRPr>
          </a:p>
          <a:p>
            <a:pPr lvl="1"/>
            <a:r>
              <a:rPr lang="de-DE">
                <a:solidFill>
                  <a:schemeClr val="bg1"/>
                </a:solidFill>
                <a:latin typeface="Book Antiqua"/>
                <a:ea typeface="+mn-lt"/>
                <a:cs typeface="+mn-lt"/>
              </a:rPr>
              <a:t>Handreichung</a:t>
            </a:r>
          </a:p>
          <a:p>
            <a:endParaRPr lang="de-DE">
              <a:solidFill>
                <a:schemeClr val="bg1"/>
              </a:solidFill>
            </a:endParaRPr>
          </a:p>
          <a:p>
            <a:endParaRPr lang="de-DE">
              <a:solidFill>
                <a:schemeClr val="bg1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30A5C7F-5C90-432C-B5CC-475EBFA27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10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AB5F8E2-BBB3-4BE9-A069-F3DDE241A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>
                <a:solidFill>
                  <a:schemeClr val="bg2"/>
                </a:solidFill>
              </a:rPr>
              <a:t>Modulprüfung</a:t>
            </a:r>
            <a:r>
              <a:rPr lang="en-US">
                <a:solidFill>
                  <a:schemeClr val="bg2"/>
                </a:solidFill>
              </a:rPr>
              <a:t> "</a:t>
            </a:r>
            <a:r>
              <a:rPr lang="en-US" err="1">
                <a:solidFill>
                  <a:schemeClr val="bg2"/>
                </a:solidFill>
              </a:rPr>
              <a:t>Fachdidaktische</a:t>
            </a:r>
            <a:r>
              <a:rPr lang="en-US">
                <a:solidFill>
                  <a:schemeClr val="bg2"/>
                </a:solidFill>
              </a:rPr>
              <a:t> </a:t>
            </a:r>
            <a:r>
              <a:rPr lang="en-US" err="1">
                <a:solidFill>
                  <a:schemeClr val="bg2"/>
                </a:solidFill>
              </a:rPr>
              <a:t>Gestaltung</a:t>
            </a:r>
            <a:r>
              <a:rPr lang="en-US">
                <a:solidFill>
                  <a:schemeClr val="bg2"/>
                </a:solidFill>
              </a:rPr>
              <a:t> des </a:t>
            </a:r>
            <a:r>
              <a:rPr lang="en-US" err="1">
                <a:solidFill>
                  <a:schemeClr val="bg2"/>
                </a:solidFill>
              </a:rPr>
              <a:t>Sachunterrichts</a:t>
            </a:r>
            <a:r>
              <a:rPr lang="en-US">
                <a:solidFill>
                  <a:schemeClr val="bg2"/>
                </a:solidFill>
              </a:rPr>
              <a:t>"</a:t>
            </a:r>
            <a:endParaRPr lang="de-DE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305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2BE26-3129-4557-8155-9E813AD83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5107" y="673339"/>
            <a:ext cx="8121933" cy="1188720"/>
          </a:xfrm>
        </p:spPr>
        <p:txBody>
          <a:bodyPr>
            <a:normAutofit fontScale="90000"/>
          </a:bodyPr>
          <a:lstStyle/>
          <a:p>
            <a:r>
              <a:rPr lang="en-US">
                <a:ea typeface="+mj-lt"/>
                <a:cs typeface="+mj-lt"/>
              </a:rPr>
              <a:t>4. INFORMATIONEN ZU DEN VERSCHIEDENEN </a:t>
            </a:r>
            <a:br>
              <a:rPr lang="en-US">
                <a:ea typeface="+mj-lt"/>
                <a:cs typeface="+mj-lt"/>
              </a:rPr>
            </a:br>
            <a:r>
              <a:rPr lang="en-US">
                <a:ea typeface="+mj-lt"/>
                <a:cs typeface="+mj-lt"/>
              </a:rPr>
              <a:t>BERUFEN </a:t>
            </a:r>
            <a:br>
              <a:rPr lang="en-US">
                <a:ea typeface="+mj-lt"/>
                <a:cs typeface="+mj-lt"/>
              </a:rPr>
            </a:br>
            <a:r>
              <a:rPr lang="en-US">
                <a:ea typeface="+mj-lt"/>
                <a:cs typeface="+mj-lt"/>
              </a:rPr>
              <a:t>4.1 VIDEOS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DA6A5-637D-483A-97AA-89147721F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>
                <a:ea typeface="+mn-lt"/>
                <a:cs typeface="+mn-lt"/>
              </a:rPr>
              <a:t>https://videos.simpleshow.com/3ReFO9eyx1</a:t>
            </a:r>
            <a:endParaRPr lang="en-US"/>
          </a:p>
          <a:p>
            <a:pPr marL="0" indent="0">
              <a:buNone/>
            </a:pPr>
            <a:endParaRPr lang="en-US" sz="240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Der Böttcher 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E5291DD-CE60-4166-B276-DBF8D56C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11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D3DA50B-794B-4AB4-98BF-61B95305D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Modulprüfung "Fachdidaktische Gestaltung des Sachunterrichts"</a:t>
            </a:r>
            <a:endParaRPr lang="de-DE"/>
          </a:p>
        </p:txBody>
      </p:sp>
      <p:pic>
        <p:nvPicPr>
          <p:cNvPr id="4" name="Picture 4" descr="Qr code&#10;&#10;Description automatically generated">
            <a:extLst>
              <a:ext uri="{FF2B5EF4-FFF2-40B4-BE49-F238E27FC236}">
                <a16:creationId xmlns:a16="http://schemas.microsoft.com/office/drawing/2014/main" id="{BDAE04AB-37F3-4FA1-9BC3-14BE9B2639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44" t="29736" r="44662" b="8873"/>
          <a:stretch/>
        </p:blipFill>
        <p:spPr>
          <a:xfrm>
            <a:off x="8541658" y="2557237"/>
            <a:ext cx="2673382" cy="27152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652532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A37DCC3-B6B9-4C8D-B6F3-283016C39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8892712" cy="118872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>
                <a:latin typeface="Book Antiqua"/>
                <a:ea typeface="+mj-lt"/>
                <a:cs typeface="+mj-lt"/>
              </a:rPr>
              <a:t>4. INFORMATIONEN ZU DEN VERSCHIEDENEN BERUFEN </a:t>
            </a:r>
            <a:br>
              <a:rPr lang="en-US">
                <a:latin typeface="Book Antiqua"/>
                <a:ea typeface="+mj-lt"/>
                <a:cs typeface="+mj-lt"/>
              </a:rPr>
            </a:br>
            <a:r>
              <a:rPr lang="en-US">
                <a:latin typeface="Book Antiqua"/>
                <a:ea typeface="+mj-lt"/>
                <a:cs typeface="+mj-lt"/>
              </a:rPr>
              <a:t>4.1 Videos</a:t>
            </a:r>
            <a:endParaRPr lang="de-DE">
              <a:latin typeface="Book Antiqua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D46362-A662-4903-96D4-5D9480716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e-DE" sz="1600" b="1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Aufbereitung des Material:</a:t>
            </a:r>
            <a:endParaRPr lang="de-DE" sz="1600" b="1">
              <a:solidFill>
                <a:srgbClr val="404040"/>
              </a:solidFill>
              <a:latin typeface="Book Antiqua"/>
              <a:cs typeface="Calibri" panose="020F0502020204030204"/>
            </a:endParaRPr>
          </a:p>
          <a:p>
            <a:pPr lvl="1"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</a:rPr>
              <a:t>QR-Codes für Videos</a:t>
            </a:r>
          </a:p>
          <a:p>
            <a:pPr lvl="1"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</a:rPr>
              <a:t>Präsentation der QR-Codes in Bilderrahmen</a:t>
            </a:r>
          </a:p>
          <a:p>
            <a:pPr lvl="1"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Digitale Endgeräte benötigt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1600" b="1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Was haben wir uns dabei gedacht?</a:t>
            </a:r>
            <a:endParaRPr lang="de-DE" sz="1600" b="1">
              <a:solidFill>
                <a:srgbClr val="404040"/>
              </a:solidFill>
              <a:latin typeface="Book Antiqua"/>
            </a:endParaRPr>
          </a:p>
          <a:p>
            <a:pPr lvl="1">
              <a:lnSpc>
                <a:spcPct val="90000"/>
              </a:lnSpc>
            </a:pPr>
            <a:r>
              <a:rPr lang="de-DE">
                <a:latin typeface="Book Antiqua"/>
                <a:ea typeface="+mn-lt"/>
                <a:cs typeface="+mn-lt"/>
              </a:rPr>
              <a:t>Kein Bekleben der Vitrinen </a:t>
            </a:r>
            <a:endParaRPr lang="de-DE">
              <a:solidFill>
                <a:srgbClr val="404040"/>
              </a:solidFill>
              <a:latin typeface="Book Antiqua"/>
              <a:ea typeface="+mn-lt"/>
              <a:cs typeface="+mn-lt"/>
            </a:endParaRPr>
          </a:p>
          <a:p>
            <a:pPr lvl="1"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Langfristige Wiederverwendung</a:t>
            </a:r>
            <a:endParaRPr lang="de-DE">
              <a:solidFill>
                <a:srgbClr val="404040"/>
              </a:solidFill>
              <a:latin typeface="Book Antiqua"/>
            </a:endParaRPr>
          </a:p>
          <a:p>
            <a:pPr lvl="1"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Nachhaltigkeit </a:t>
            </a:r>
            <a:endParaRPr lang="de-DE">
              <a:solidFill>
                <a:srgbClr val="404040"/>
              </a:solidFill>
              <a:latin typeface="Book Antiqua"/>
            </a:endParaRPr>
          </a:p>
          <a:p>
            <a:pPr marL="228600" lvl="1" indent="0">
              <a:lnSpc>
                <a:spcPct val="90000"/>
              </a:lnSpc>
              <a:buNone/>
            </a:pPr>
            <a:endParaRPr lang="de-DE" sz="1500">
              <a:solidFill>
                <a:srgbClr val="404040"/>
              </a:solidFill>
            </a:endParaRPr>
          </a:p>
        </p:txBody>
      </p:sp>
      <p:pic>
        <p:nvPicPr>
          <p:cNvPr id="4" name="Picture 4" descr="Qr code&#10;&#10;Description automatically generated">
            <a:extLst>
              <a:ext uri="{FF2B5EF4-FFF2-40B4-BE49-F238E27FC236}">
                <a16:creationId xmlns:a16="http://schemas.microsoft.com/office/drawing/2014/main" id="{4ABA4DDF-2D2F-4497-BE90-84A83A87C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685317" y="3755572"/>
            <a:ext cx="2293255" cy="1378857"/>
          </a:xfrm>
          <a:prstGeom prst="rect">
            <a:avLst/>
          </a:prstGeom>
        </p:spPr>
      </p:pic>
      <p:pic>
        <p:nvPicPr>
          <p:cNvPr id="5" name="Picture 5" descr="Qr code&#10;&#10;Description automatically generated">
            <a:extLst>
              <a:ext uri="{FF2B5EF4-FFF2-40B4-BE49-F238E27FC236}">
                <a16:creationId xmlns:a16="http://schemas.microsoft.com/office/drawing/2014/main" id="{CD685700-E570-4F4C-B629-3188D5107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102112" y="3750929"/>
            <a:ext cx="2227942" cy="1458684"/>
          </a:xfrm>
          <a:prstGeom prst="rect">
            <a:avLst/>
          </a:prstGeom>
        </p:spPr>
      </p:pic>
      <p:pic>
        <p:nvPicPr>
          <p:cNvPr id="14" name="Picture 14" descr="Qr code&#10;&#10;Description automatically generated">
            <a:extLst>
              <a:ext uri="{FF2B5EF4-FFF2-40B4-BE49-F238E27FC236}">
                <a16:creationId xmlns:a16="http://schemas.microsoft.com/office/drawing/2014/main" id="{0BBF80A4-7AEA-44EF-BE29-A7BEAB7E2E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36" t="515" r="-649" b="-258"/>
          <a:stretch/>
        </p:blipFill>
        <p:spPr>
          <a:xfrm rot="5400000">
            <a:off x="9268880" y="1944104"/>
            <a:ext cx="1902360" cy="1428963"/>
          </a:xfrm>
          <a:prstGeom prst="rect">
            <a:avLst/>
          </a:prstGeom>
        </p:spPr>
      </p:pic>
      <p:pic>
        <p:nvPicPr>
          <p:cNvPr id="15" name="Picture 15" descr="Qr code&#10;&#10;Description automatically generated">
            <a:extLst>
              <a:ext uri="{FF2B5EF4-FFF2-40B4-BE49-F238E27FC236}">
                <a16:creationId xmlns:a16="http://schemas.microsoft.com/office/drawing/2014/main" id="{94F39B90-9810-4B68-8B03-DD54B513E2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07" t="500" r="335" b="-501"/>
          <a:stretch/>
        </p:blipFill>
        <p:spPr>
          <a:xfrm rot="5400000">
            <a:off x="7882873" y="1970278"/>
            <a:ext cx="1881187" cy="1373255"/>
          </a:xfrm>
          <a:prstGeom prst="rect">
            <a:avLst/>
          </a:prstGeom>
        </p:spPr>
      </p:pic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F68CF3A3-08F5-4459-96C9-72EAEBE06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12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2C520BA-AF4E-4D36-B1CD-47AE95012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CE5C81B-268F-400C-B605-537A28FE6CDE}"/>
              </a:ext>
            </a:extLst>
          </p:cNvPr>
          <p:cNvSpPr txBox="1"/>
          <p:nvPr/>
        </p:nvSpPr>
        <p:spPr>
          <a:xfrm>
            <a:off x="9312275" y="5589586"/>
            <a:ext cx="1901826" cy="2616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100">
                <a:latin typeface="Book Antiqua"/>
              </a:rPr>
              <a:t>Eigene Darstellung , 2022</a:t>
            </a:r>
            <a:endParaRPr lang="de-DE" sz="1100"/>
          </a:p>
        </p:txBody>
      </p:sp>
      <p:pic>
        <p:nvPicPr>
          <p:cNvPr id="6" name="Grafik 4" descr="Offene Hand mit Pflanze mit einfarbiger Füllung">
            <a:extLst>
              <a:ext uri="{FF2B5EF4-FFF2-40B4-BE49-F238E27FC236}">
                <a16:creationId xmlns:a16="http://schemas.microsoft.com/office/drawing/2014/main" id="{501E32E5-83B5-42BB-962D-B6FB89C6DB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56942" y="439366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2438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2EE6DF-DD1C-4076-90D0-4B8664AB3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8074784" cy="1188720"/>
          </a:xfrm>
          <a:solidFill>
            <a:srgbClr val="FFFFFF"/>
          </a:solidFill>
        </p:spPr>
        <p:txBody>
          <a:bodyPr vert="horz" lIns="182880" tIns="182880" rIns="182880" bIns="182880" rtlCol="0" anchor="ctr">
            <a:noAutofit/>
          </a:bodyPr>
          <a:lstStyle/>
          <a:p>
            <a:r>
              <a:rPr lang="en-US" sz="2000">
                <a:latin typeface="Book Antiqua"/>
                <a:ea typeface="+mj-lt"/>
                <a:cs typeface="+mj-lt"/>
              </a:rPr>
              <a:t>4. INFORMATIONEN ZU DEN VERSCHIEDENEN </a:t>
            </a:r>
            <a:br>
              <a:rPr lang="en-US" sz="2000">
                <a:latin typeface="Book Antiqua"/>
                <a:ea typeface="+mj-lt"/>
                <a:cs typeface="+mj-lt"/>
              </a:rPr>
            </a:br>
            <a:r>
              <a:rPr lang="en-US" sz="2000">
                <a:latin typeface="Book Antiqua"/>
                <a:ea typeface="+mj-lt"/>
                <a:cs typeface="+mj-lt"/>
              </a:rPr>
              <a:t>BERUFEN </a:t>
            </a:r>
            <a:br>
              <a:rPr lang="en-US" sz="2000">
                <a:latin typeface="Book Antiqua"/>
                <a:ea typeface="+mj-lt"/>
                <a:cs typeface="+mj-lt"/>
              </a:rPr>
            </a:br>
            <a:r>
              <a:rPr lang="en-US" sz="2000">
                <a:latin typeface="Book Antiqua"/>
                <a:ea typeface="+mj-lt"/>
                <a:cs typeface="+mj-lt"/>
              </a:rPr>
              <a:t>4.1 Videos</a:t>
            </a:r>
            <a:endParaRPr lang="de-DE" sz="2000">
              <a:latin typeface="Book Antiqua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FD689-D4BF-4FD3-8B2C-EEA10F240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e-DE" b="1">
                <a:solidFill>
                  <a:srgbClr val="404040"/>
                </a:solidFill>
                <a:latin typeface="Book Antiqua"/>
                <a:cs typeface="Calibri"/>
              </a:rPr>
              <a:t>Medienkompetenz:</a:t>
            </a:r>
          </a:p>
          <a:p>
            <a:pPr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  <a:cs typeface="Calibri"/>
              </a:rPr>
              <a:t>Weiterentwicklung der Medienkompetenz durch die selbstständige Handhabung</a:t>
            </a:r>
          </a:p>
          <a:p>
            <a:pPr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  <a:cs typeface="Calibri"/>
              </a:rPr>
              <a:t>Schülerinnen und Schüler nutzen das Medium zielgerichtet zur Information und Unterhaltung</a:t>
            </a:r>
          </a:p>
          <a:p>
            <a:pPr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  <a:cs typeface="Calibri"/>
              </a:rPr>
              <a:t>"Medien nutzen" als Themenbereich des Sachunterrichts</a:t>
            </a:r>
          </a:p>
          <a:p>
            <a:pPr>
              <a:lnSpc>
                <a:spcPct val="90000"/>
              </a:lnSpc>
            </a:pPr>
            <a:endParaRPr lang="de-DE">
              <a:solidFill>
                <a:srgbClr val="404040"/>
              </a:solidFill>
              <a:cs typeface="Calibri"/>
            </a:endParaRPr>
          </a:p>
          <a:p>
            <a:pPr>
              <a:lnSpc>
                <a:spcPct val="90000"/>
              </a:lnSpc>
            </a:pPr>
            <a:endParaRPr lang="de-DE">
              <a:solidFill>
                <a:srgbClr val="404040"/>
              </a:solidFill>
              <a:cs typeface="Calibri"/>
            </a:endParaRPr>
          </a:p>
          <a:p>
            <a:pPr>
              <a:lnSpc>
                <a:spcPct val="90000"/>
              </a:lnSpc>
            </a:pPr>
            <a:endParaRPr lang="de-DE" b="1">
              <a:solidFill>
                <a:srgbClr val="404040"/>
              </a:solidFill>
              <a:cs typeface="Calibri"/>
            </a:endParaRPr>
          </a:p>
          <a:p>
            <a:pPr>
              <a:lnSpc>
                <a:spcPct val="90000"/>
              </a:lnSpc>
              <a:buFont typeface="Arial,Sans-Serif" panose="020B0604020202020204" pitchFamily="34" charset="0"/>
            </a:pPr>
            <a:endParaRPr lang="de-DE">
              <a:solidFill>
                <a:srgbClr val="404040"/>
              </a:solidFill>
              <a:cs typeface="Calibri"/>
            </a:endParaRPr>
          </a:p>
          <a:p>
            <a:pPr>
              <a:lnSpc>
                <a:spcPct val="90000"/>
              </a:lnSpc>
            </a:pPr>
            <a:endParaRPr lang="de-DE">
              <a:solidFill>
                <a:srgbClr val="404040"/>
              </a:solidFill>
              <a:cs typeface="Calibri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D65EA91-1464-4C64-A9ED-E20FAC195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13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A971890-F98F-4AC6-A1C9-E850271A2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</p:spTree>
    <p:extLst>
      <p:ext uri="{BB962C8B-B14F-4D97-AF65-F5344CB8AC3E}">
        <p14:creationId xmlns:p14="http://schemas.microsoft.com/office/powerpoint/2010/main" val="88779271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2EE6DF-DD1C-4076-90D0-4B8664AB3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8074784" cy="1188720"/>
          </a:xfrm>
          <a:solidFill>
            <a:srgbClr val="FFFFFF"/>
          </a:solidFill>
        </p:spPr>
        <p:txBody>
          <a:bodyPr vert="horz" lIns="182880" tIns="182880" rIns="182880" bIns="182880" rtlCol="0" anchor="ctr">
            <a:noAutofit/>
          </a:bodyPr>
          <a:lstStyle/>
          <a:p>
            <a:r>
              <a:rPr lang="en-US" sz="2000">
                <a:latin typeface="Book Antiqua"/>
                <a:ea typeface="+mj-lt"/>
                <a:cs typeface="+mj-lt"/>
              </a:rPr>
              <a:t>4. INFORMATIONEN ZU DEN VERSCHIEDENEN</a:t>
            </a:r>
            <a:br>
              <a:rPr lang="en-US" sz="2000">
                <a:latin typeface="Book Antiqua"/>
                <a:ea typeface="+mj-lt"/>
                <a:cs typeface="+mj-lt"/>
              </a:rPr>
            </a:br>
            <a:r>
              <a:rPr lang="en-US" sz="2000">
                <a:latin typeface="Book Antiqua"/>
                <a:ea typeface="+mj-lt"/>
                <a:cs typeface="+mj-lt"/>
              </a:rPr>
              <a:t> BERUFEN </a:t>
            </a:r>
            <a:br>
              <a:rPr lang="en-US" sz="2000">
                <a:latin typeface="Book Antiqua"/>
                <a:ea typeface="+mj-lt"/>
                <a:cs typeface="+mj-lt"/>
              </a:rPr>
            </a:br>
            <a:r>
              <a:rPr lang="en-US" sz="2000">
                <a:latin typeface="Book Antiqua"/>
                <a:ea typeface="+mj-lt"/>
                <a:cs typeface="+mj-lt"/>
              </a:rPr>
              <a:t>4.1 Videos</a:t>
            </a:r>
            <a:endParaRPr lang="de-DE" sz="2000">
              <a:latin typeface="Book Antiqua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FD689-D4BF-4FD3-8B2C-EEA10F240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e-DE" b="1">
                <a:solidFill>
                  <a:srgbClr val="404040"/>
                </a:solidFill>
                <a:latin typeface="Book Antiqua"/>
                <a:cs typeface="Calibri" panose="020F0502020204030204"/>
              </a:rPr>
              <a:t>Hör- und Sehverstehen</a:t>
            </a:r>
          </a:p>
          <a:p>
            <a:pPr marL="285750" indent="-285750"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  <a:cs typeface="Calibri"/>
              </a:rPr>
              <a:t>Informationsaufnahme durch verschiedene Wahrnehmungskanäle</a:t>
            </a:r>
          </a:p>
          <a:p>
            <a:pPr>
              <a:lnSpc>
                <a:spcPct val="90000"/>
              </a:lnSpc>
              <a:buFont typeface="Arial,Sans-Serif" panose="020B0604020202020204" pitchFamily="34" charset="0"/>
            </a:pPr>
            <a:endParaRPr lang="de-DE">
              <a:solidFill>
                <a:srgbClr val="404040"/>
              </a:solidFill>
              <a:cs typeface="Calibri"/>
            </a:endParaRPr>
          </a:p>
          <a:p>
            <a:pPr>
              <a:lnSpc>
                <a:spcPct val="90000"/>
              </a:lnSpc>
            </a:pPr>
            <a:endParaRPr lang="de-DE">
              <a:solidFill>
                <a:srgbClr val="404040"/>
              </a:solidFill>
              <a:cs typeface="Calibri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BC33FE9-28CA-448C-86CC-8D40107F0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14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A0B7F4C-8DB5-47AA-83E8-7D8E2E94C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  <p:pic>
        <p:nvPicPr>
          <p:cNvPr id="4" name="Picture 4" descr="Icon&#10;&#10;Description automatically generated">
            <a:extLst>
              <a:ext uri="{FF2B5EF4-FFF2-40B4-BE49-F238E27FC236}">
                <a16:creationId xmlns:a16="http://schemas.microsoft.com/office/drawing/2014/main" id="{A79E966F-D34F-4D20-A34E-0BED3384B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607" y="3593567"/>
            <a:ext cx="2256972" cy="1709058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A2E37471-E83F-4BD1-B263-4C4677F64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737" y="3938361"/>
            <a:ext cx="2197100" cy="136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1158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2EE6DF-DD1C-4076-90D0-4B8664AB3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8074784" cy="1188720"/>
          </a:xfrm>
          <a:solidFill>
            <a:srgbClr val="FFFFFF"/>
          </a:solidFill>
        </p:spPr>
        <p:txBody>
          <a:bodyPr vert="horz" lIns="182880" tIns="182880" rIns="182880" bIns="182880" rtlCol="0" anchor="ctr">
            <a:noAutofit/>
          </a:bodyPr>
          <a:lstStyle/>
          <a:p>
            <a:r>
              <a:rPr lang="en-US" sz="2000">
                <a:latin typeface="Book Antiqua"/>
                <a:ea typeface="+mj-lt"/>
                <a:cs typeface="+mj-lt"/>
              </a:rPr>
              <a:t>4. INFORMATIONEN ZU DEN VERSCHIEDENEN </a:t>
            </a:r>
            <a:br>
              <a:rPr lang="en-US" sz="2000">
                <a:latin typeface="Book Antiqua"/>
                <a:ea typeface="+mj-lt"/>
                <a:cs typeface="+mj-lt"/>
              </a:rPr>
            </a:br>
            <a:r>
              <a:rPr lang="en-US" sz="2000">
                <a:latin typeface="Book Antiqua"/>
                <a:ea typeface="+mj-lt"/>
                <a:cs typeface="+mj-lt"/>
              </a:rPr>
              <a:t>BERUFEN </a:t>
            </a:r>
            <a:br>
              <a:rPr lang="en-US" sz="2000">
                <a:latin typeface="Book Antiqua"/>
                <a:ea typeface="+mj-lt"/>
                <a:cs typeface="+mj-lt"/>
              </a:rPr>
            </a:br>
            <a:r>
              <a:rPr lang="en-US" sz="2000">
                <a:latin typeface="Book Antiqua"/>
                <a:ea typeface="+mj-lt"/>
                <a:cs typeface="+mj-lt"/>
              </a:rPr>
              <a:t>4.1 Videos</a:t>
            </a:r>
            <a:endParaRPr lang="de-DE" sz="2000">
              <a:latin typeface="Book Antiqua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FD689-D4BF-4FD3-8B2C-EEA10F240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e-DE" b="1">
                <a:solidFill>
                  <a:srgbClr val="404040"/>
                </a:solidFill>
                <a:latin typeface="Book Antiqua"/>
                <a:cs typeface="Calibri" panose="020F0502020204030204"/>
              </a:rPr>
              <a:t>Methode der didaktischen Reduktion:</a:t>
            </a:r>
          </a:p>
          <a:p>
            <a:pPr>
              <a:lnSpc>
                <a:spcPct val="90000"/>
              </a:lnSpc>
              <a:buFont typeface="Arial,Sans-Serif" panose="020B0604020202020204" pitchFamily="34" charset="0"/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Rekonstruktion ausgewählter Sachen</a:t>
            </a:r>
            <a:endParaRPr lang="de-DE">
              <a:latin typeface="Book Antiqua"/>
              <a:ea typeface="+mn-lt"/>
              <a:cs typeface="+mn-lt"/>
            </a:endParaRPr>
          </a:p>
          <a:p>
            <a:pPr>
              <a:lnSpc>
                <a:spcPct val="90000"/>
              </a:lnSpc>
              <a:buFont typeface="Arial,Sans-Serif" panose="020B0604020202020204" pitchFamily="34" charset="0"/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Sachverhalte vereinfachen ohne Verfälschung und Verharmlosung </a:t>
            </a:r>
            <a:endParaRPr lang="de-DE">
              <a:latin typeface="Book Antiqua"/>
              <a:ea typeface="+mn-lt"/>
              <a:cs typeface="+mn-lt"/>
            </a:endParaRPr>
          </a:p>
          <a:p>
            <a:pPr>
              <a:lnSpc>
                <a:spcPct val="90000"/>
              </a:lnSpc>
              <a:buFont typeface="Arial,Sans-Serif" panose="020B0604020202020204" pitchFamily="34" charset="0"/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" (...) didaktische Priorität von Sachen, die in Exempeln zu Unterrichtsgegenständen werden." (Köhnlein, 2012)</a:t>
            </a:r>
            <a:endParaRPr lang="de-DE">
              <a:latin typeface="Book Antiqua"/>
            </a:endParaRPr>
          </a:p>
          <a:p>
            <a:pPr>
              <a:lnSpc>
                <a:spcPct val="90000"/>
              </a:lnSpc>
            </a:pPr>
            <a:endParaRPr lang="de-DE">
              <a:solidFill>
                <a:srgbClr val="404040"/>
              </a:solidFill>
              <a:cs typeface="Calibri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1186CCB-E41E-4C36-8DF2-0D7AFC34A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15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6728A01-AFCB-4016-9811-C5F8F5284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</p:spTree>
    <p:extLst>
      <p:ext uri="{BB962C8B-B14F-4D97-AF65-F5344CB8AC3E}">
        <p14:creationId xmlns:p14="http://schemas.microsoft.com/office/powerpoint/2010/main" val="256101214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2EE6DF-DD1C-4076-90D0-4B8664AB3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8074784" cy="1188720"/>
          </a:xfrm>
          <a:solidFill>
            <a:srgbClr val="FFFFFF"/>
          </a:solidFill>
        </p:spPr>
        <p:txBody>
          <a:bodyPr vert="horz" lIns="182880" tIns="182880" rIns="182880" bIns="182880" rtlCol="0" anchor="ctr">
            <a:noAutofit/>
          </a:bodyPr>
          <a:lstStyle/>
          <a:p>
            <a:r>
              <a:rPr lang="en-US" sz="2000">
                <a:latin typeface="Book Antiqua"/>
                <a:ea typeface="+mj-lt"/>
                <a:cs typeface="+mj-lt"/>
              </a:rPr>
              <a:t>4. INFORMATIONEN ZU DEN VERSCHIEDENEN </a:t>
            </a:r>
            <a:br>
              <a:rPr lang="en-US" sz="2000">
                <a:latin typeface="Book Antiqua"/>
                <a:ea typeface="+mj-lt"/>
                <a:cs typeface="+mj-lt"/>
              </a:rPr>
            </a:br>
            <a:r>
              <a:rPr lang="en-US" sz="2000">
                <a:latin typeface="Book Antiqua"/>
                <a:ea typeface="+mj-lt"/>
                <a:cs typeface="+mj-lt"/>
              </a:rPr>
              <a:t>BERUFEN </a:t>
            </a:r>
            <a:br>
              <a:rPr lang="en-US" sz="2000">
                <a:latin typeface="Book Antiqua"/>
                <a:ea typeface="+mj-lt"/>
                <a:cs typeface="+mj-lt"/>
              </a:rPr>
            </a:br>
            <a:r>
              <a:rPr lang="en-US" sz="2000">
                <a:latin typeface="Book Antiqua"/>
                <a:ea typeface="+mj-lt"/>
                <a:cs typeface="+mj-lt"/>
              </a:rPr>
              <a:t>4.1 Videos</a:t>
            </a:r>
            <a:endParaRPr lang="de-DE" sz="2000">
              <a:latin typeface="Book Antiqua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FD689-D4BF-4FD3-8B2C-EEA10F240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e-DE" sz="1600" b="1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Bildungsziele:</a:t>
            </a:r>
            <a:endParaRPr lang="de-DE" sz="1600">
              <a:solidFill>
                <a:srgbClr val="404040"/>
              </a:solidFill>
              <a:latin typeface="Book Antiqua"/>
              <a:cs typeface="Calibri" panose="020F0502020204030204"/>
            </a:endParaRPr>
          </a:p>
          <a:p>
            <a:pPr marL="228600" lvl="1" indent="0">
              <a:lnSpc>
                <a:spcPct val="90000"/>
              </a:lnSpc>
              <a:buNone/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Die Schülerinnen und Schüler</a:t>
            </a:r>
            <a:endParaRPr lang="de-DE">
              <a:solidFill>
                <a:srgbClr val="404040"/>
              </a:solidFill>
              <a:latin typeface="Book Antiqua"/>
            </a:endParaRPr>
          </a:p>
          <a:p>
            <a:pPr lvl="1">
              <a:lnSpc>
                <a:spcPct val="90000"/>
              </a:lnSpc>
              <a:buFont typeface="Wingdings" panose="020B0604020202020204" pitchFamily="34" charset="0"/>
              <a:buChar char="Ø"/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... können Medien zielgerichtet zur Informationsentnahme nutzen.</a:t>
            </a:r>
            <a:endParaRPr lang="de-DE">
              <a:solidFill>
                <a:srgbClr val="404040"/>
              </a:solidFill>
              <a:latin typeface="Book Antiqua"/>
            </a:endParaRPr>
          </a:p>
          <a:p>
            <a:pPr lvl="1">
              <a:lnSpc>
                <a:spcPct val="90000"/>
              </a:lnSpc>
              <a:buFont typeface="Wingdings" panose="020B0604020202020204" pitchFamily="34" charset="0"/>
              <a:buChar char="Ø"/>
            </a:pPr>
            <a:r>
              <a:rPr lang="de-DE">
                <a:solidFill>
                  <a:srgbClr val="404040"/>
                </a:solidFill>
                <a:latin typeface="Book Antiqua"/>
                <a:cs typeface="Calibri"/>
              </a:rPr>
              <a:t>...können Veränderungen des Lebens in verschiedenen Entwicklungsabschnitten anhand von Beispielen erkennen.</a:t>
            </a:r>
          </a:p>
          <a:p>
            <a:pPr lvl="1">
              <a:lnSpc>
                <a:spcPct val="90000"/>
              </a:lnSpc>
              <a:buFont typeface="Wingdings" panose="020B0604020202020204" pitchFamily="34" charset="0"/>
              <a:buChar char="Ø"/>
            </a:pPr>
            <a:r>
              <a:rPr lang="de-DE">
                <a:solidFill>
                  <a:srgbClr val="404040"/>
                </a:solidFill>
                <a:latin typeface="Book Antiqua"/>
                <a:cs typeface="Calibri"/>
              </a:rPr>
              <a:t>...können einen Bezug zu der Hansestadt Rostock herstellen und erkennen.</a:t>
            </a:r>
          </a:p>
          <a:p>
            <a:pPr>
              <a:lnSpc>
                <a:spcPct val="90000"/>
              </a:lnSpc>
            </a:pPr>
            <a:endParaRPr lang="de-DE">
              <a:solidFill>
                <a:srgbClr val="404040"/>
              </a:solidFill>
              <a:cs typeface="Calibri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C08C74D-46E2-4858-9F87-EE5398242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16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79B1A0F-FD93-4B92-85F4-980F66C7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</p:spTree>
    <p:extLst>
      <p:ext uri="{BB962C8B-B14F-4D97-AF65-F5344CB8AC3E}">
        <p14:creationId xmlns:p14="http://schemas.microsoft.com/office/powerpoint/2010/main" val="287558583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255C3B-2BB2-4954-8E8A-3C4A23A3F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531" y="359304"/>
            <a:ext cx="4130123" cy="1440394"/>
          </a:xfrm>
          <a:noFill/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sz="2000">
                <a:latin typeface="Book Antiqua"/>
                <a:ea typeface="+mj-lt"/>
                <a:cs typeface="+mj-lt"/>
              </a:rPr>
              <a:t>4. INFORMATIONEN ZU </a:t>
            </a:r>
            <a:br>
              <a:rPr lang="en-US" sz="2000">
                <a:latin typeface="Book Antiqua"/>
                <a:ea typeface="+mj-lt"/>
                <a:cs typeface="+mj-lt"/>
              </a:rPr>
            </a:br>
            <a:r>
              <a:rPr lang="en-US" sz="2000">
                <a:latin typeface="Book Antiqua"/>
                <a:ea typeface="+mj-lt"/>
                <a:cs typeface="+mj-lt"/>
              </a:rPr>
              <a:t>DEN VERSCHIEDENEN </a:t>
            </a:r>
            <a:br>
              <a:rPr lang="en-US" sz="2000">
                <a:latin typeface="Book Antiqua"/>
                <a:ea typeface="+mj-lt"/>
                <a:cs typeface="+mj-lt"/>
              </a:rPr>
            </a:br>
            <a:r>
              <a:rPr lang="en-US" sz="2000">
                <a:latin typeface="Book Antiqua"/>
                <a:ea typeface="+mj-lt"/>
                <a:cs typeface="+mj-lt"/>
              </a:rPr>
              <a:t>BERUFEN </a:t>
            </a:r>
            <a:br>
              <a:rPr lang="en-US" sz="2000">
                <a:latin typeface="Book Antiqua"/>
                <a:ea typeface="+mj-lt"/>
                <a:cs typeface="+mj-lt"/>
              </a:rPr>
            </a:br>
            <a:r>
              <a:rPr lang="en-US" sz="2000">
                <a:latin typeface="Book Antiqua"/>
                <a:ea typeface="+mj-lt"/>
                <a:cs typeface="+mj-lt"/>
              </a:rPr>
              <a:t>4.1 Videos</a:t>
            </a:r>
            <a:endParaRPr lang="de-DE" sz="2000">
              <a:latin typeface="Book Antiqua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0A296D-AA4C-473D-A47E-5504F9255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048" y="2436338"/>
            <a:ext cx="4435199" cy="31019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 err="1">
                <a:solidFill>
                  <a:schemeClr val="bg1"/>
                </a:solidFill>
                <a:latin typeface="Book Antiqua"/>
              </a:rPr>
              <a:t>Handreichung</a:t>
            </a:r>
            <a:r>
              <a:rPr lang="en-US" sz="2000" b="1">
                <a:solidFill>
                  <a:schemeClr val="bg1"/>
                </a:solidFill>
                <a:latin typeface="Book Antiqua"/>
              </a:rPr>
              <a:t> für </a:t>
            </a:r>
            <a:r>
              <a:rPr lang="en-US" sz="2000" b="1" err="1">
                <a:solidFill>
                  <a:schemeClr val="bg1"/>
                </a:solidFill>
                <a:latin typeface="Book Antiqua"/>
              </a:rPr>
              <a:t>Lehrkräfte</a:t>
            </a:r>
            <a:r>
              <a:rPr lang="en-US" sz="2000" b="1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5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AE1A2BCD-4D0E-4992-97B1-D47CBAE906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21" t="18361" r="31068" b="5083"/>
          <a:stretch/>
        </p:blipFill>
        <p:spPr>
          <a:xfrm>
            <a:off x="6270814" y="252134"/>
            <a:ext cx="4963436" cy="635239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1247A5CE-B168-46AC-8C39-3C419EFDC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17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5ECA313-ABC4-4F51-BFE2-763B9325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Modulprüfung "Fachdidaktische Gestaltung des Sachunterrichts"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0406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23D9B6CF-87DD-47C7-B38D-7C5353D4D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255C3B-2BB2-4954-8E8A-3C4A23A3F1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3" y="2133600"/>
            <a:ext cx="3044952" cy="1898904"/>
          </a:xfrm>
        </p:spPr>
        <p:txBody>
          <a:bodyPr vert="horz" lIns="274320" tIns="182880" rIns="274320" bIns="182880" rtlCol="0" anchorCtr="1">
            <a:normAutofit/>
          </a:bodyPr>
          <a:lstStyle/>
          <a:p>
            <a:r>
              <a:rPr lang="en-US" sz="1800">
                <a:latin typeface="Book Antiqua"/>
              </a:rPr>
              <a:t>4. Informationen zu den verschiedenen Berufen </a:t>
            </a:r>
            <a:br>
              <a:rPr lang="en-US" sz="1800">
                <a:latin typeface="Book Antiqua"/>
              </a:rPr>
            </a:br>
            <a:r>
              <a:rPr lang="en-US" sz="1800">
                <a:latin typeface="Book Antiqua"/>
              </a:rPr>
              <a:t>4.2 Text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FE2328B-DA12-4B90-BD82-3CCF13AF6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640080"/>
            <a:ext cx="6897625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77FF0B6-332F-4842-A5F8-EA360BD5F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0412" y="802767"/>
            <a:ext cx="6565392" cy="4937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7">
            <a:extLst>
              <a:ext uri="{FF2B5EF4-FFF2-40B4-BE49-F238E27FC236}">
                <a16:creationId xmlns:a16="http://schemas.microsoft.com/office/drawing/2014/main" id="{C5A06CAF-8C2D-4550-8A5B-3571222146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50" t="29861" r="24692" b="10082"/>
          <a:stretch/>
        </p:blipFill>
        <p:spPr>
          <a:xfrm>
            <a:off x="5371606" y="1122807"/>
            <a:ext cx="5463004" cy="429768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4893EBA-62F1-446D-BB3A-DEB099DE13A4}"/>
              </a:ext>
            </a:extLst>
          </p:cNvPr>
          <p:cNvSpPr txBox="1"/>
          <p:nvPr/>
        </p:nvSpPr>
        <p:spPr>
          <a:xfrm>
            <a:off x="461963" y="4216400"/>
            <a:ext cx="399732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latin typeface="Book Antiqua"/>
              </a:rPr>
              <a:t>Handreichung</a:t>
            </a:r>
            <a:r>
              <a:rPr lang="en-US" sz="2000" b="1">
                <a:latin typeface="Book Antiqua"/>
              </a:rPr>
              <a:t> für </a:t>
            </a:r>
            <a:r>
              <a:rPr lang="en-US" sz="2000" b="1" err="1">
                <a:latin typeface="Book Antiqua"/>
              </a:rPr>
              <a:t>Lehrkräfte</a:t>
            </a:r>
            <a:endParaRPr lang="de-DE" sz="2000" err="1"/>
          </a:p>
        </p:txBody>
      </p:sp>
    </p:spTree>
    <p:extLst>
      <p:ext uri="{BB962C8B-B14F-4D97-AF65-F5344CB8AC3E}">
        <p14:creationId xmlns:p14="http://schemas.microsoft.com/office/powerpoint/2010/main" val="22963065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37DCC3-B6B9-4C8D-B6F3-283016C39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807" y="964692"/>
            <a:ext cx="5894832" cy="1188720"/>
          </a:xfrm>
        </p:spPr>
        <p:txBody>
          <a:bodyPr>
            <a:normAutofit fontScale="90000"/>
          </a:bodyPr>
          <a:lstStyle/>
          <a:p>
            <a:r>
              <a:rPr lang="en-US" sz="2000">
                <a:latin typeface="Book Antiqua"/>
                <a:ea typeface="+mj-lt"/>
                <a:cs typeface="+mj-lt"/>
              </a:rPr>
              <a:t>4. INFORMATIONEN ZU DEN </a:t>
            </a:r>
            <a:br>
              <a:rPr lang="en-US" sz="2000">
                <a:latin typeface="Book Antiqua"/>
                <a:ea typeface="+mj-lt"/>
                <a:cs typeface="+mj-lt"/>
              </a:rPr>
            </a:br>
            <a:r>
              <a:rPr lang="en-US" sz="2000">
                <a:latin typeface="Book Antiqua"/>
                <a:ea typeface="+mj-lt"/>
                <a:cs typeface="+mj-lt"/>
              </a:rPr>
              <a:t>VERSCHIEDENEN BERUFEN </a:t>
            </a:r>
            <a:br>
              <a:rPr lang="en-US" sz="2000">
                <a:latin typeface="Book Antiqua"/>
                <a:ea typeface="+mj-lt"/>
                <a:cs typeface="+mj-lt"/>
              </a:rPr>
            </a:br>
            <a:r>
              <a:rPr lang="en-US" sz="2000">
                <a:latin typeface="Book Antiqua"/>
                <a:ea typeface="+mj-lt"/>
                <a:cs typeface="+mj-lt"/>
              </a:rPr>
              <a:t>4.2 TEXT</a:t>
            </a:r>
            <a:endParaRPr lang="de-DE" sz="2000">
              <a:latin typeface="Book Antiqua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EC7370-FF9F-4131-8812-2123F5D9D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315" y="964692"/>
            <a:ext cx="3986784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377563-4FF6-4DD0-B84A-CFBB8D78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907" y="1128683"/>
            <a:ext cx="3657600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 descr="Ein Bild, das Text, Wand, drinnen enthält.&#10;&#10;Beschreibung automatisch generiert.">
            <a:extLst>
              <a:ext uri="{FF2B5EF4-FFF2-40B4-BE49-F238E27FC236}">
                <a16:creationId xmlns:a16="http://schemas.microsoft.com/office/drawing/2014/main" id="{CCAA46C7-57AB-4947-BEBA-BBC96BAAF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832" y="1213900"/>
            <a:ext cx="3293749" cy="4446079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D46362-A662-4903-96D4-5D9480716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0378" y="2638044"/>
            <a:ext cx="5963317" cy="32632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>
                <a:latin typeface="Book Antiqua"/>
                <a:ea typeface="+mn-lt"/>
                <a:cs typeface="+mn-lt"/>
              </a:rPr>
              <a:t>Aufbereitung des Material:</a:t>
            </a:r>
            <a:endParaRPr lang="de-DE" b="1">
              <a:latin typeface="Book Antiqua"/>
              <a:cs typeface="Calibri" panose="020F0502020204030204"/>
            </a:endParaRPr>
          </a:p>
          <a:p>
            <a:pPr lvl="1"/>
            <a:r>
              <a:rPr lang="de-DE">
                <a:latin typeface="Book Antiqua"/>
                <a:ea typeface="+mn-lt"/>
                <a:cs typeface="+mn-lt"/>
              </a:rPr>
              <a:t>Einlaminierte Texte</a:t>
            </a:r>
            <a:endParaRPr lang="de-DE">
              <a:latin typeface="Book Antiqua"/>
            </a:endParaRPr>
          </a:p>
          <a:p>
            <a:pPr lvl="1"/>
            <a:r>
              <a:rPr lang="de-DE">
                <a:latin typeface="Book Antiqua"/>
                <a:ea typeface="+mn-lt"/>
                <a:cs typeface="+mn-lt"/>
              </a:rPr>
              <a:t>Dokumentenmappen zur Aufbewahrung</a:t>
            </a:r>
            <a:endParaRPr lang="de-DE">
              <a:latin typeface="Book Antiqua"/>
            </a:endParaRPr>
          </a:p>
          <a:p>
            <a:pPr lvl="1"/>
            <a:r>
              <a:rPr lang="de-DE">
                <a:latin typeface="Book Antiqua"/>
                <a:ea typeface="+mn-lt"/>
                <a:cs typeface="+mn-lt"/>
              </a:rPr>
              <a:t>Farbliche Kennzeichnung der Differenzierung </a:t>
            </a:r>
          </a:p>
          <a:p>
            <a:pPr marL="0" indent="0">
              <a:buNone/>
            </a:pPr>
            <a:r>
              <a:rPr lang="de-DE" b="1">
                <a:latin typeface="Book Antiqua"/>
                <a:ea typeface="+mn-lt"/>
                <a:cs typeface="+mn-lt"/>
              </a:rPr>
              <a:t>Was haben wir uns dabei gedacht?</a:t>
            </a:r>
            <a:endParaRPr lang="de-DE" b="1">
              <a:latin typeface="Book Antiqua"/>
            </a:endParaRPr>
          </a:p>
          <a:p>
            <a:pPr lvl="1"/>
            <a:r>
              <a:rPr lang="de-DE">
                <a:latin typeface="Book Antiqua"/>
                <a:ea typeface="+mn-lt"/>
                <a:cs typeface="+mn-lt"/>
              </a:rPr>
              <a:t>Langfristige Wiederverwendung</a:t>
            </a:r>
            <a:endParaRPr lang="de-DE">
              <a:latin typeface="Book Antiqua"/>
            </a:endParaRPr>
          </a:p>
          <a:p>
            <a:pPr lvl="1"/>
            <a:r>
              <a:rPr lang="de-DE">
                <a:latin typeface="Book Antiqua"/>
                <a:ea typeface="+mn-lt"/>
                <a:cs typeface="+mn-lt"/>
              </a:rPr>
              <a:t>Nachhaltigkeit </a:t>
            </a:r>
            <a:endParaRPr lang="de-DE">
              <a:latin typeface="Book Antiqua"/>
            </a:endParaRPr>
          </a:p>
          <a:p>
            <a:pPr lvl="1"/>
            <a:r>
              <a:rPr lang="de-DE">
                <a:latin typeface="Book Antiqua"/>
                <a:ea typeface="+mn-lt"/>
                <a:cs typeface="+mn-lt"/>
              </a:rPr>
              <a:t>Erkennbare Ordnung </a:t>
            </a:r>
            <a:endParaRPr lang="de-DE">
              <a:latin typeface="Book Antiqua"/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2B9778A-CAB5-4B9D-BCF5-E5992A566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19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AA1FD92-BAF7-4F8C-BDEA-7BE454B1A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  <p:pic>
        <p:nvPicPr>
          <p:cNvPr id="5" name="Grafik 4" descr="Offene Hand mit Pflanze mit einfarbiger Füllung">
            <a:extLst>
              <a:ext uri="{FF2B5EF4-FFF2-40B4-BE49-F238E27FC236}">
                <a16:creationId xmlns:a16="http://schemas.microsoft.com/office/drawing/2014/main" id="{DCF1BB8C-AA26-4541-9293-504D161E0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9913" y="4746655"/>
            <a:ext cx="914400" cy="9144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6B1D221-61FD-4277-B6AF-1FF4EA250689}"/>
              </a:ext>
            </a:extLst>
          </p:cNvPr>
          <p:cNvSpPr txBox="1"/>
          <p:nvPr/>
        </p:nvSpPr>
        <p:spPr>
          <a:xfrm>
            <a:off x="2970213" y="5661024"/>
            <a:ext cx="1901826" cy="2616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100">
                <a:latin typeface="Book Antiqua"/>
              </a:rPr>
              <a:t>Eigene Darstellung , 2022</a:t>
            </a:r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114934058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EDBF7C-152A-4165-ADC2-AF710C790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Book Antiqua"/>
              </a:rPr>
              <a:t>Gliederung 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0BD0C8-0123-49E6-97AD-E65B9D3EAC9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de-DE">
                <a:latin typeface="Book Antiqua"/>
                <a:ea typeface="+mn-lt"/>
                <a:cs typeface="+mn-lt"/>
              </a:rPr>
              <a:t>1. Heimatbegriff &amp; Historik im Rahmenplan </a:t>
            </a:r>
            <a:endParaRPr lang="de-DE"/>
          </a:p>
          <a:p>
            <a:pPr marL="0" indent="0">
              <a:buNone/>
            </a:pPr>
            <a:r>
              <a:rPr lang="de-DE">
                <a:latin typeface="Book Antiqua"/>
                <a:ea typeface="+mn-lt"/>
                <a:cs typeface="+mn-lt"/>
              </a:rPr>
              <a:t>2. Kurzportrait des Projekts </a:t>
            </a:r>
            <a:endParaRPr lang="en-US">
              <a:latin typeface="Book Antiqua"/>
              <a:ea typeface="+mn-lt"/>
              <a:cs typeface="+mn-lt"/>
            </a:endParaRPr>
          </a:p>
          <a:p>
            <a:pPr marL="0" indent="0">
              <a:buNone/>
            </a:pPr>
            <a:r>
              <a:rPr lang="de-DE">
                <a:latin typeface="Book Antiqua"/>
                <a:ea typeface="+mn-lt"/>
                <a:cs typeface="+mn-lt"/>
              </a:rPr>
              <a:t>3. Suche der Trinkgefäße &amp; Themenfindung </a:t>
            </a:r>
            <a:endParaRPr lang="en-US">
              <a:latin typeface="Book Antiqua"/>
              <a:ea typeface="+mn-lt"/>
              <a:cs typeface="+mn-lt"/>
            </a:endParaRPr>
          </a:p>
          <a:p>
            <a:pPr marL="0" indent="0">
              <a:buNone/>
            </a:pPr>
            <a:r>
              <a:rPr lang="de-DE">
                <a:latin typeface="Book Antiqua"/>
                <a:ea typeface="+mn-lt"/>
                <a:cs typeface="+mn-lt"/>
              </a:rPr>
              <a:t>4. Informationen zu verschiedenen Berufen</a:t>
            </a:r>
            <a:endParaRPr lang="en-US">
              <a:latin typeface="Book Antiqua"/>
              <a:ea typeface="+mn-lt"/>
              <a:cs typeface="+mn-lt"/>
            </a:endParaRPr>
          </a:p>
          <a:p>
            <a:pPr marL="0" indent="0">
              <a:buNone/>
            </a:pPr>
            <a:r>
              <a:rPr lang="de-DE">
                <a:latin typeface="Book Antiqua"/>
                <a:ea typeface="+mn-lt"/>
                <a:cs typeface="+mn-lt"/>
              </a:rPr>
              <a:t>4.1 Videos</a:t>
            </a:r>
            <a:endParaRPr lang="en-US">
              <a:latin typeface="Book Antiqua"/>
              <a:ea typeface="+mn-lt"/>
              <a:cs typeface="+mn-lt"/>
            </a:endParaRPr>
          </a:p>
          <a:p>
            <a:pPr marL="0" indent="0">
              <a:buNone/>
            </a:pPr>
            <a:r>
              <a:rPr lang="de-DE">
                <a:latin typeface="Book Antiqua"/>
                <a:ea typeface="+mn-lt"/>
                <a:cs typeface="+mn-lt"/>
              </a:rPr>
              <a:t>4.2 Text</a:t>
            </a:r>
            <a:endParaRPr lang="en-US">
              <a:latin typeface="Book Antiqua"/>
              <a:ea typeface="+mn-lt"/>
              <a:cs typeface="+mn-lt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288B30E-5C95-451B-8D4B-A6CEAAB8BA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de-DE">
                <a:latin typeface="Book Antiqua"/>
                <a:ea typeface="+mn-lt"/>
                <a:cs typeface="+mn-lt"/>
              </a:rPr>
              <a:t>5. Memory </a:t>
            </a:r>
            <a:endParaRPr lang="en-US">
              <a:latin typeface="Book Antiqua"/>
              <a:ea typeface="+mn-lt"/>
              <a:cs typeface="+mn-lt"/>
            </a:endParaRPr>
          </a:p>
          <a:p>
            <a:pPr marL="0" indent="0">
              <a:buNone/>
            </a:pPr>
            <a:r>
              <a:rPr lang="de-DE">
                <a:latin typeface="Book Antiqua"/>
                <a:ea typeface="+mn-lt"/>
                <a:cs typeface="+mn-lt"/>
              </a:rPr>
              <a:t>6. Quiz </a:t>
            </a:r>
          </a:p>
          <a:p>
            <a:pPr marL="0" indent="0">
              <a:buNone/>
            </a:pPr>
            <a:r>
              <a:rPr lang="de-DE">
                <a:latin typeface="Book Antiqua"/>
                <a:ea typeface="+mn-lt"/>
                <a:cs typeface="+mn-lt"/>
              </a:rPr>
              <a:t>7. Hufeisen gestalten </a:t>
            </a:r>
            <a:endParaRPr lang="en-US">
              <a:latin typeface="Book Antiqua"/>
              <a:ea typeface="+mn-lt"/>
              <a:cs typeface="+mn-lt"/>
            </a:endParaRPr>
          </a:p>
          <a:p>
            <a:pPr marL="0" indent="0">
              <a:buNone/>
            </a:pPr>
            <a:r>
              <a:rPr lang="de-DE">
                <a:latin typeface="Book Antiqua"/>
                <a:ea typeface="+mn-lt"/>
                <a:cs typeface="+mn-lt"/>
              </a:rPr>
              <a:t>8. Siegerehrung </a:t>
            </a:r>
            <a:endParaRPr lang="en-US">
              <a:latin typeface="Book Antiqua"/>
              <a:ea typeface="+mn-lt"/>
              <a:cs typeface="+mn-lt"/>
            </a:endParaRPr>
          </a:p>
          <a:p>
            <a:pPr marL="0" indent="0">
              <a:buNone/>
            </a:pPr>
            <a:r>
              <a:rPr lang="de-DE">
                <a:latin typeface="Book Antiqua"/>
                <a:ea typeface="+mn-lt"/>
                <a:cs typeface="+mn-lt"/>
              </a:rPr>
              <a:t>9. Zukunftsperspektive </a:t>
            </a:r>
          </a:p>
          <a:p>
            <a:pPr marL="0" indent="0">
              <a:buNone/>
            </a:pPr>
            <a:r>
              <a:rPr lang="de-DE">
                <a:latin typeface="Book Antiqua"/>
              </a:rPr>
              <a:t>10. Quellen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D70B163-CD24-4618-B611-DCCE31B6F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2F2785A-BF08-4406-83D0-30DD70147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538057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255C3B-2BB2-4954-8E8A-3C4A23A3F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31" y="375179"/>
            <a:ext cx="4955623" cy="1440394"/>
          </a:xfrm>
          <a:noFill/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sz="2200">
                <a:latin typeface="Book Antiqua"/>
                <a:ea typeface="+mj-lt"/>
                <a:cs typeface="+mj-lt"/>
              </a:rPr>
              <a:t>4. INFORMATIONEN ZU DEN</a:t>
            </a:r>
            <a:br>
              <a:rPr lang="en-US" sz="2200">
                <a:latin typeface="Book Antiqua"/>
                <a:ea typeface="+mj-lt"/>
                <a:cs typeface="+mj-lt"/>
              </a:rPr>
            </a:br>
            <a:r>
              <a:rPr lang="en-US" sz="2200">
                <a:latin typeface="Book Antiqua"/>
                <a:ea typeface="+mj-lt"/>
                <a:cs typeface="+mj-lt"/>
              </a:rPr>
              <a:t>  VERSCHIEDENEN </a:t>
            </a:r>
            <a:br>
              <a:rPr lang="en-US" sz="2200">
                <a:latin typeface="Book Antiqua"/>
                <a:ea typeface="+mj-lt"/>
                <a:cs typeface="+mj-lt"/>
              </a:rPr>
            </a:br>
            <a:r>
              <a:rPr lang="en-US" sz="2200">
                <a:latin typeface="Book Antiqua"/>
                <a:ea typeface="+mj-lt"/>
                <a:cs typeface="+mj-lt"/>
              </a:rPr>
              <a:t>BERUFEN </a:t>
            </a:r>
            <a:br>
              <a:rPr lang="en-US" sz="2200">
                <a:latin typeface="Book Antiqua"/>
                <a:ea typeface="+mj-lt"/>
                <a:cs typeface="+mj-lt"/>
              </a:rPr>
            </a:br>
            <a:r>
              <a:rPr lang="en-US" sz="2200">
                <a:latin typeface="Book Antiqua"/>
                <a:ea typeface="+mj-lt"/>
                <a:cs typeface="+mj-lt"/>
              </a:rPr>
              <a:t>4.2 TEXT</a:t>
            </a:r>
            <a:endParaRPr lang="de-DE" sz="2200">
              <a:latin typeface="Book Antiqua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18FEAFE-949C-4E1E-9BD9-705EA5E3F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de-DE" b="1">
                <a:solidFill>
                  <a:schemeClr val="bg1"/>
                </a:solidFill>
                <a:latin typeface="Book Antiqua"/>
              </a:rPr>
              <a:t>Handlung der Kinder: </a:t>
            </a:r>
            <a:endParaRPr lang="de-DE" b="1">
              <a:solidFill>
                <a:schemeClr val="bg1"/>
              </a:solidFill>
              <a:latin typeface="Book Antiqua"/>
              <a:ea typeface="+mn-lt"/>
              <a:cs typeface="+mn-lt"/>
            </a:endParaRPr>
          </a:p>
          <a:p>
            <a:pPr lvl="1"/>
            <a:r>
              <a:rPr lang="de-DE">
                <a:solidFill>
                  <a:schemeClr val="bg1"/>
                </a:solidFill>
                <a:latin typeface="Book Antiqua"/>
              </a:rPr>
              <a:t>anhand eines kurzen Textes den Beruf des Hufschmieds besser kennen lernen</a:t>
            </a:r>
            <a:endParaRPr lang="de-DE">
              <a:solidFill>
                <a:schemeClr val="bg1"/>
              </a:solidFill>
              <a:latin typeface="Book Antiqua"/>
              <a:ea typeface="+mn-lt"/>
              <a:cs typeface="+mn-lt"/>
            </a:endParaRPr>
          </a:p>
          <a:p>
            <a:endParaRPr lang="de-DE">
              <a:solidFill>
                <a:schemeClr val="bg1"/>
              </a:solidFill>
              <a:latin typeface="Book Antiqua"/>
              <a:ea typeface="+mn-lt"/>
              <a:cs typeface="+mn-lt"/>
            </a:endParaRPr>
          </a:p>
          <a:p>
            <a:pPr marL="0" indent="0">
              <a:buNone/>
            </a:pPr>
            <a:r>
              <a:rPr lang="de-DE" b="1">
                <a:solidFill>
                  <a:schemeClr val="bg1"/>
                </a:solidFill>
                <a:latin typeface="Book Antiqua"/>
              </a:rPr>
              <a:t>Was haben wir uns dabei gedacht?</a:t>
            </a:r>
            <a:endParaRPr lang="de-DE" b="1">
              <a:solidFill>
                <a:schemeClr val="bg1"/>
              </a:solidFill>
              <a:latin typeface="Book Antiqua"/>
              <a:ea typeface="+mn-lt"/>
              <a:cs typeface="+mn-lt"/>
            </a:endParaRPr>
          </a:p>
          <a:p>
            <a:pPr lvl="1"/>
            <a:r>
              <a:rPr lang="de-DE">
                <a:solidFill>
                  <a:schemeClr val="bg1"/>
                </a:solidFill>
                <a:latin typeface="Book Antiqua"/>
              </a:rPr>
              <a:t>Lesekompetenz </a:t>
            </a:r>
          </a:p>
          <a:p>
            <a:pPr lvl="1"/>
            <a:r>
              <a:rPr lang="de-DE">
                <a:solidFill>
                  <a:schemeClr val="bg1"/>
                </a:solidFill>
                <a:latin typeface="Book Antiqua"/>
              </a:rPr>
              <a:t>Differenzierung</a:t>
            </a:r>
          </a:p>
          <a:p>
            <a:pPr lvl="1"/>
            <a:r>
              <a:rPr lang="de-DE">
                <a:solidFill>
                  <a:schemeClr val="bg1"/>
                </a:solidFill>
                <a:latin typeface="Book Antiqua"/>
              </a:rPr>
              <a:t>Perspektivübergreifende Denk-, Arbeits- und Handlungsweisen -&gt; eigenständig arbeiten </a:t>
            </a:r>
          </a:p>
          <a:p>
            <a:pPr lvl="1"/>
            <a:r>
              <a:rPr lang="de-DE">
                <a:solidFill>
                  <a:schemeClr val="bg1"/>
                </a:solidFill>
                <a:latin typeface="Book Antiqua"/>
              </a:rPr>
              <a:t>Spiralige Curriculums Struktur</a:t>
            </a:r>
          </a:p>
          <a:p>
            <a:pPr lvl="1"/>
            <a:r>
              <a:rPr lang="de-DE">
                <a:solidFill>
                  <a:schemeClr val="bg1"/>
                </a:solidFill>
                <a:latin typeface="Book Antiqua"/>
              </a:rPr>
              <a:t>Bildungsziele</a:t>
            </a:r>
            <a:endParaRPr lang="de-DE">
              <a:solidFill>
                <a:schemeClr val="bg1"/>
              </a:solidFill>
              <a:latin typeface="Book Antiqua"/>
              <a:ea typeface="+mn-lt"/>
              <a:cs typeface="+mn-lt"/>
            </a:endParaRPr>
          </a:p>
          <a:p>
            <a:endParaRPr lang="de-DE">
              <a:solidFill>
                <a:schemeClr val="bg1"/>
              </a:solidFill>
              <a:ea typeface="+mn-lt"/>
              <a:cs typeface="+mn-lt"/>
            </a:endParaRPr>
          </a:p>
          <a:p>
            <a:endParaRPr lang="de-DE">
              <a:solidFill>
                <a:schemeClr val="bg1"/>
              </a:solidFill>
            </a:endParaRPr>
          </a:p>
        </p:txBody>
      </p:sp>
      <p:pic>
        <p:nvPicPr>
          <p:cNvPr id="4" name="Grafik 4" descr="Ein Bild, das Text, dunkel enthält.&#10;&#10;Beschreibung automatisch generiert.">
            <a:extLst>
              <a:ext uri="{FF2B5EF4-FFF2-40B4-BE49-F238E27FC236}">
                <a16:creationId xmlns:a16="http://schemas.microsoft.com/office/drawing/2014/main" id="{64643717-7463-4DC0-9107-10DD7E95A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488" y="2709863"/>
            <a:ext cx="3105150" cy="3136900"/>
          </a:xfrm>
          <a:prstGeom prst="rect">
            <a:avLst/>
          </a:prstGeom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CBE3A0C-E509-4EBB-B6A3-E23A66088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909DAEB-BBFE-49DE-9D14-095EB94DC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Modulprüfung "Fachdidaktische Gestaltung des Sachunterrichts"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269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255C3B-2BB2-4954-8E8A-3C4A23A3F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3996" y="689216"/>
            <a:ext cx="7213090" cy="1357871"/>
          </a:xfrm>
        </p:spPr>
        <p:txBody>
          <a:bodyPr>
            <a:normAutofit/>
          </a:bodyPr>
          <a:lstStyle/>
          <a:p>
            <a:r>
              <a:rPr lang="en-US" sz="2000">
                <a:latin typeface="Book Antiqua"/>
                <a:ea typeface="+mj-lt"/>
                <a:cs typeface="+mj-lt"/>
              </a:rPr>
              <a:t>4. INFORMATIONEN ZU DEN VERSCHIEDENEN BERUFEN </a:t>
            </a:r>
            <a:br>
              <a:rPr lang="en-US" sz="2000">
                <a:latin typeface="Book Antiqua"/>
                <a:ea typeface="+mj-lt"/>
                <a:cs typeface="+mj-lt"/>
              </a:rPr>
            </a:br>
            <a:r>
              <a:rPr lang="en-US" sz="2000">
                <a:latin typeface="Book Antiqua"/>
                <a:ea typeface="+mj-lt"/>
                <a:cs typeface="+mj-lt"/>
              </a:rPr>
              <a:t>4.2 TEXT</a:t>
            </a:r>
            <a:endParaRPr lang="de-DE" sz="2000">
              <a:latin typeface="Book Antiqua"/>
            </a:endParaRPr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86050AA3-4139-4445-8801-EB3DF17065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20" r="7799"/>
          <a:stretch/>
        </p:blipFill>
        <p:spPr>
          <a:xfrm>
            <a:off x="20" y="10"/>
            <a:ext cx="4657325" cy="6857990"/>
          </a:xfrm>
          <a:prstGeom prst="rect">
            <a:avLst/>
          </a:prstGeom>
        </p:spPr>
      </p:pic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E6A8C9F-6DD3-419A-8F89-AF5498290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496" y="2640692"/>
            <a:ext cx="6242810" cy="381087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e-DE" sz="1600" b="1">
                <a:latin typeface="Book Antiqua"/>
                <a:ea typeface="+mn-lt"/>
                <a:cs typeface="+mn-lt"/>
              </a:rPr>
              <a:t>Lesekompetenz </a:t>
            </a:r>
            <a:endParaRPr lang="de-DE" sz="1600">
              <a:latin typeface="Book Antiqua"/>
              <a:cs typeface="Calibri" panose="020F0502020204030204"/>
            </a:endParaRP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de-DE">
                <a:latin typeface="Book Antiqua"/>
                <a:ea typeface="+mn-lt"/>
                <a:cs typeface="+mn-lt"/>
              </a:rPr>
              <a:t>Informationsaufnahme auf unterschiedlichen Wegen</a:t>
            </a:r>
            <a:endParaRPr lang="de-DE">
              <a:latin typeface="Book Antiqua"/>
            </a:endParaRP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de-DE">
                <a:latin typeface="Book Antiqua"/>
                <a:ea typeface="+mn-lt"/>
                <a:cs typeface="+mn-lt"/>
              </a:rPr>
              <a:t>Videos -&gt; Hör-Seh-Verstehen</a:t>
            </a:r>
            <a:endParaRPr lang="de-DE">
              <a:latin typeface="Book Antiqua"/>
            </a:endParaRP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de-DE">
                <a:latin typeface="Book Antiqua"/>
                <a:ea typeface="+mn-lt"/>
                <a:cs typeface="+mn-lt"/>
              </a:rPr>
              <a:t>Texte -&gt; Leseverstehen</a:t>
            </a:r>
            <a:endParaRPr lang="de-DE">
              <a:latin typeface="Book Antiqua"/>
            </a:endParaRP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de-DE" sz="1600">
                <a:solidFill>
                  <a:srgbClr val="CEDADE"/>
                </a:solidFill>
                <a:latin typeface="Book Antiqua"/>
                <a:ea typeface="+mn-lt"/>
                <a:cs typeface="+mn-lt"/>
              </a:rPr>
              <a:t>Differenzierung</a:t>
            </a:r>
            <a:endParaRPr lang="de-DE" sz="1600">
              <a:solidFill>
                <a:srgbClr val="CEDADE"/>
              </a:solidFill>
              <a:latin typeface="Book Antiqua"/>
            </a:endParaRP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de-DE" sz="1600">
                <a:solidFill>
                  <a:srgbClr val="CEDADE"/>
                </a:solidFill>
                <a:latin typeface="Book Antiqua"/>
                <a:ea typeface="+mn-lt"/>
                <a:cs typeface="+mn-lt"/>
              </a:rPr>
              <a:t>Didaktische Reduktion</a:t>
            </a:r>
            <a:endParaRPr lang="de-DE" sz="1600">
              <a:solidFill>
                <a:srgbClr val="CEDADE"/>
              </a:solidFill>
              <a:latin typeface="Book Antiqua"/>
            </a:endParaRP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de-DE" sz="1600">
                <a:solidFill>
                  <a:srgbClr val="CEDADE"/>
                </a:solidFill>
                <a:latin typeface="Book Antiqua"/>
                <a:ea typeface="+mn-lt"/>
                <a:cs typeface="+mn-lt"/>
              </a:rPr>
              <a:t>Perspektivübergreifende Denk-, Arbeits- und Handlungsweisen -&gt; eigenständig arbeiten </a:t>
            </a:r>
            <a:endParaRPr lang="de-DE" sz="1600">
              <a:solidFill>
                <a:srgbClr val="CEDADE"/>
              </a:solidFill>
              <a:latin typeface="Book Antiqua"/>
            </a:endParaRP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de-DE" sz="1600">
                <a:solidFill>
                  <a:srgbClr val="CEDADE"/>
                </a:solidFill>
                <a:latin typeface="Book Antiqua"/>
                <a:ea typeface="+mn-lt"/>
                <a:cs typeface="+mn-lt"/>
              </a:rPr>
              <a:t>Spiralige Curriculums Struktur</a:t>
            </a:r>
            <a:endParaRPr lang="de-DE" sz="1600">
              <a:solidFill>
                <a:srgbClr val="CEDADE"/>
              </a:solidFill>
              <a:latin typeface="Book Antiqua"/>
            </a:endParaRP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de-DE" sz="1600">
                <a:solidFill>
                  <a:srgbClr val="CEDADE"/>
                </a:solidFill>
                <a:latin typeface="Book Antiqua"/>
                <a:ea typeface="+mn-lt"/>
                <a:cs typeface="+mn-lt"/>
              </a:rPr>
              <a:t>Bildungsziele</a:t>
            </a:r>
            <a:endParaRPr lang="de-DE" sz="1600">
              <a:solidFill>
                <a:srgbClr val="CEDADE"/>
              </a:solidFill>
              <a:latin typeface="Book Antiqua"/>
            </a:endParaRPr>
          </a:p>
          <a:p>
            <a:pPr>
              <a:lnSpc>
                <a:spcPct val="90000"/>
              </a:lnSpc>
              <a:buFont typeface="Arial"/>
              <a:buChar char="•"/>
            </a:pPr>
            <a:endParaRPr lang="de-DE" sz="1500">
              <a:cs typeface="Calibri"/>
            </a:endParaRP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C66BBDC-8E53-4A14-92A7-2170DA9A5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7E78226-4764-4C4C-B10A-A1BAF0BAA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9325" y="6291771"/>
            <a:ext cx="5901189" cy="320040"/>
          </a:xfrm>
        </p:spPr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</p:spTree>
    <p:extLst>
      <p:ext uri="{BB962C8B-B14F-4D97-AF65-F5344CB8AC3E}">
        <p14:creationId xmlns:p14="http://schemas.microsoft.com/office/powerpoint/2010/main" val="190099616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3812AB-E208-4B4E-96AF-96CFD8197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122" y="964692"/>
            <a:ext cx="5452570" cy="1196657"/>
          </a:xfrm>
        </p:spPr>
        <p:txBody>
          <a:bodyPr>
            <a:normAutofit/>
          </a:bodyPr>
          <a:lstStyle/>
          <a:p>
            <a:r>
              <a:rPr lang="en-US" sz="2000">
                <a:latin typeface="Book Antiqua"/>
                <a:ea typeface="+mj-lt"/>
                <a:cs typeface="+mj-lt"/>
              </a:rPr>
              <a:t>4. INFORMATIONEN ZU DEN </a:t>
            </a:r>
            <a:br>
              <a:rPr lang="en-US" sz="2000">
                <a:latin typeface="Book Antiqua"/>
                <a:ea typeface="+mj-lt"/>
                <a:cs typeface="+mj-lt"/>
              </a:rPr>
            </a:br>
            <a:r>
              <a:rPr lang="en-US" sz="2000">
                <a:latin typeface="Book Antiqua"/>
                <a:ea typeface="+mj-lt"/>
                <a:cs typeface="+mj-lt"/>
              </a:rPr>
              <a:t>VERSCHIEDENEN BERUFEN </a:t>
            </a:r>
            <a:br>
              <a:rPr lang="en-US" sz="2000">
                <a:latin typeface="Book Antiqua"/>
                <a:ea typeface="+mj-lt"/>
                <a:cs typeface="+mj-lt"/>
              </a:rPr>
            </a:br>
            <a:r>
              <a:rPr lang="en-US" sz="2000">
                <a:latin typeface="Book Antiqua"/>
                <a:ea typeface="+mj-lt"/>
                <a:cs typeface="+mj-lt"/>
              </a:rPr>
              <a:t>4.2 TEXT</a:t>
            </a:r>
            <a:endParaRPr lang="de-DE" sz="2000">
              <a:latin typeface="Book Antiqua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9A89921-1164-45C1-A0BD-D886ED81D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51D10BB-9AE8-4E9F-9216-28410D42E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313" y="321731"/>
            <a:ext cx="3208079" cy="36748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F417E383-70A8-41FC-B6F0-03DD0CB3DA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40" t="12663" r="33416" b="17318"/>
          <a:stretch/>
        </p:blipFill>
        <p:spPr>
          <a:xfrm>
            <a:off x="557588" y="319116"/>
            <a:ext cx="2620152" cy="3688016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EEA0A723-767F-431F-AD54-8BF0BBFDD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4322" y="321731"/>
            <a:ext cx="2111317" cy="2065869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0D227EF-9CD8-446C-B588-658A93092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683" y="4157447"/>
            <a:ext cx="3206709" cy="2378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6CBDC65-9EA1-469B-A825-5AF7F31A2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4322" y="2548467"/>
            <a:ext cx="2111317" cy="28726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5" descr="Ein Bild, das Text enthält.&#10;&#10;Beschreibung automatisch generiert.">
            <a:extLst>
              <a:ext uri="{FF2B5EF4-FFF2-40B4-BE49-F238E27FC236}">
                <a16:creationId xmlns:a16="http://schemas.microsoft.com/office/drawing/2014/main" id="{669DF7C7-B879-4B64-A502-88287565FD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18" t="12794" r="35586" b="24762"/>
          <a:stretch/>
        </p:blipFill>
        <p:spPr>
          <a:xfrm>
            <a:off x="3693212" y="2601770"/>
            <a:ext cx="2045599" cy="2773946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5F9E5A-5E65-4FD0-8280-165CF03C2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22" y="2475145"/>
            <a:ext cx="4793757" cy="340925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de-DE" sz="1700">
                <a:solidFill>
                  <a:srgbClr val="CEDADE"/>
                </a:solidFill>
                <a:latin typeface="Book Antiqua"/>
                <a:ea typeface="+mn-lt"/>
                <a:cs typeface="+mn-lt"/>
              </a:rPr>
              <a:t>Lesekompetenz </a:t>
            </a:r>
            <a:endParaRPr lang="de-DE" sz="1700">
              <a:solidFill>
                <a:srgbClr val="CEDADE"/>
              </a:solidFill>
              <a:latin typeface="Book Antiqua"/>
              <a:cs typeface="Calibri" panose="020F0502020204030204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 sz="1700" b="1">
                <a:latin typeface="Book Antiqua"/>
                <a:ea typeface="+mn-lt"/>
                <a:cs typeface="+mn-lt"/>
              </a:rPr>
              <a:t>Differenzierung</a:t>
            </a:r>
            <a:endParaRPr lang="de-DE" sz="1700">
              <a:latin typeface="Book Antiqua"/>
              <a:ea typeface="+mn-lt"/>
              <a:cs typeface="+mn-lt"/>
            </a:endParaRPr>
          </a:p>
          <a:p>
            <a:pPr lvl="1">
              <a:lnSpc>
                <a:spcPct val="90000"/>
              </a:lnSpc>
            </a:pPr>
            <a:r>
              <a:rPr lang="de-DE" sz="1700">
                <a:latin typeface="Book Antiqua"/>
                <a:ea typeface="+mn-lt"/>
                <a:cs typeface="+mn-lt"/>
              </a:rPr>
              <a:t>Zwei unterschiedliche Texte</a:t>
            </a:r>
            <a:endParaRPr lang="de-DE" sz="1700">
              <a:latin typeface="Book Antiqua"/>
            </a:endParaRPr>
          </a:p>
          <a:p>
            <a:pPr lvl="1">
              <a:lnSpc>
                <a:spcPct val="90000"/>
              </a:lnSpc>
            </a:pPr>
            <a:r>
              <a:rPr lang="de-DE" sz="1700">
                <a:latin typeface="Book Antiqua"/>
                <a:ea typeface="+mn-lt"/>
                <a:cs typeface="+mn-lt"/>
              </a:rPr>
              <a:t>Unterscheiden sich in Länge der Sätze und  Wortwahl</a:t>
            </a:r>
            <a:endParaRPr lang="de-DE" sz="1700">
              <a:latin typeface="Book Antiqua"/>
            </a:endParaRPr>
          </a:p>
          <a:p>
            <a:pPr lvl="1">
              <a:lnSpc>
                <a:spcPct val="90000"/>
              </a:lnSpc>
            </a:pPr>
            <a:r>
              <a:rPr lang="de-DE" sz="1700">
                <a:latin typeface="Book Antiqua"/>
                <a:ea typeface="+mn-lt"/>
                <a:cs typeface="+mn-lt"/>
              </a:rPr>
              <a:t>Innere Differenzierung -&gt; Umfang und Komplexität </a:t>
            </a:r>
            <a:endParaRPr lang="de-DE" sz="1700">
              <a:latin typeface="Book Antiqua"/>
            </a:endParaRPr>
          </a:p>
          <a:p>
            <a:pPr lvl="1">
              <a:lnSpc>
                <a:spcPct val="90000"/>
              </a:lnSpc>
            </a:pPr>
            <a:r>
              <a:rPr lang="de-DE" sz="1700">
                <a:latin typeface="Book Antiqua"/>
                <a:ea typeface="+mn-lt"/>
                <a:cs typeface="+mn-lt"/>
              </a:rPr>
              <a:t>Kennzeichnung auf Arbeitsblättern durch Hufeisen</a:t>
            </a:r>
            <a:endParaRPr lang="de-DE" sz="1700">
              <a:latin typeface="Book Antiqua"/>
            </a:endParaRPr>
          </a:p>
          <a:p>
            <a:pPr>
              <a:lnSpc>
                <a:spcPct val="90000"/>
              </a:lnSpc>
            </a:pPr>
            <a:r>
              <a:rPr lang="de-DE" sz="1700">
                <a:solidFill>
                  <a:srgbClr val="CEDADE"/>
                </a:solidFill>
                <a:latin typeface="Book Antiqua"/>
                <a:ea typeface="+mn-lt"/>
                <a:cs typeface="+mn-lt"/>
              </a:rPr>
              <a:t>Perspektivübergreifende Denk-, Arbeits- und Handlungsweisen -&gt; eigenständig arbeiten </a:t>
            </a:r>
            <a:endParaRPr lang="de-DE" sz="1700">
              <a:solidFill>
                <a:srgbClr val="CEDADE"/>
              </a:solidFill>
              <a:latin typeface="Book Antiqua"/>
            </a:endParaRPr>
          </a:p>
          <a:p>
            <a:pPr>
              <a:lnSpc>
                <a:spcPct val="90000"/>
              </a:lnSpc>
            </a:pPr>
            <a:r>
              <a:rPr lang="de-DE" sz="1700">
                <a:solidFill>
                  <a:srgbClr val="CEDADE"/>
                </a:solidFill>
                <a:latin typeface="Book Antiqua"/>
                <a:ea typeface="+mn-lt"/>
                <a:cs typeface="+mn-lt"/>
              </a:rPr>
              <a:t>Spiralige Curriculums Struktur</a:t>
            </a:r>
            <a:endParaRPr lang="de-DE" sz="1700">
              <a:solidFill>
                <a:srgbClr val="CEDADE"/>
              </a:solidFill>
              <a:latin typeface="Book Antiqua"/>
            </a:endParaRPr>
          </a:p>
          <a:p>
            <a:pPr>
              <a:lnSpc>
                <a:spcPct val="90000"/>
              </a:lnSpc>
            </a:pPr>
            <a:r>
              <a:rPr lang="de-DE" sz="1700">
                <a:solidFill>
                  <a:srgbClr val="CEDADE"/>
                </a:solidFill>
                <a:latin typeface="Book Antiqua"/>
                <a:ea typeface="+mn-lt"/>
                <a:cs typeface="+mn-lt"/>
              </a:rPr>
              <a:t>Bildungsziele</a:t>
            </a:r>
            <a:endParaRPr lang="de-DE" sz="1700">
              <a:solidFill>
                <a:srgbClr val="CEDADE"/>
              </a:solidFill>
              <a:latin typeface="Book Antiqua"/>
            </a:endParaRPr>
          </a:p>
          <a:p>
            <a:pPr>
              <a:lnSpc>
                <a:spcPct val="90000"/>
              </a:lnSpc>
            </a:pPr>
            <a:endParaRPr lang="de-DE" sz="1700">
              <a:cs typeface="Calibri"/>
            </a:endParaRP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9AB9515D-514F-4263-9393-995AD7C4A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22</a:t>
            </a:fld>
            <a:endParaRPr lang="de-DE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CAADFB2F-2AF1-4344-A594-B0CB84CEA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</p:spTree>
    <p:extLst>
      <p:ext uri="{BB962C8B-B14F-4D97-AF65-F5344CB8AC3E}">
        <p14:creationId xmlns:p14="http://schemas.microsoft.com/office/powerpoint/2010/main" val="1253517549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239706-5567-4B6A-B2E3-6A2505577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959765" cy="1188720"/>
          </a:xfrm>
          <a:solidFill>
            <a:srgbClr val="FFFFFF"/>
          </a:solidFill>
        </p:spPr>
        <p:txBody>
          <a:bodyPr vert="horz" lIns="182880" tIns="182880" rIns="182880" bIns="182880" rtlCol="0" anchor="ctr">
            <a:noAutofit/>
          </a:bodyPr>
          <a:lstStyle/>
          <a:p>
            <a:r>
              <a:rPr lang="en-US" sz="2000">
                <a:latin typeface="Book Antiqua"/>
                <a:ea typeface="+mj-lt"/>
                <a:cs typeface="+mj-lt"/>
              </a:rPr>
              <a:t>4. INFORMATIONEN ZU DEN VERSCHIEDENEN</a:t>
            </a:r>
            <a:br>
              <a:rPr lang="en-US" sz="2000">
                <a:latin typeface="Book Antiqua"/>
                <a:ea typeface="+mj-lt"/>
                <a:cs typeface="+mj-lt"/>
              </a:rPr>
            </a:br>
            <a:r>
              <a:rPr lang="en-US" sz="2000">
                <a:latin typeface="Book Antiqua"/>
                <a:ea typeface="+mj-lt"/>
                <a:cs typeface="+mj-lt"/>
              </a:rPr>
              <a:t> BERUFE </a:t>
            </a:r>
            <a:br>
              <a:rPr lang="en-US" sz="2000">
                <a:latin typeface="Book Antiqua"/>
                <a:ea typeface="+mj-lt"/>
                <a:cs typeface="+mj-lt"/>
              </a:rPr>
            </a:br>
            <a:r>
              <a:rPr lang="en-US" sz="2000">
                <a:latin typeface="Book Antiqua"/>
                <a:ea typeface="+mj-lt"/>
                <a:cs typeface="+mj-lt"/>
              </a:rPr>
              <a:t>4.2 TEXT</a:t>
            </a:r>
            <a:endParaRPr lang="de-DE" sz="2000">
              <a:latin typeface="Book Antiqua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AE52A2-05F3-4E81-8152-8CDE91B25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4312" y="1973762"/>
            <a:ext cx="9081137" cy="333169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1600">
                <a:solidFill>
                  <a:srgbClr val="CEDADE"/>
                </a:solidFill>
                <a:latin typeface="Book Antiqua"/>
                <a:ea typeface="+mn-lt"/>
                <a:cs typeface="+mn-lt"/>
              </a:rPr>
              <a:t>Lesekompetenz </a:t>
            </a:r>
            <a:endParaRPr lang="de-DE" sz="1600">
              <a:solidFill>
                <a:srgbClr val="CEDADE"/>
              </a:solidFill>
              <a:latin typeface="Book Antiqua"/>
              <a:cs typeface="Calibri" panose="020F0502020204030204"/>
            </a:endParaRPr>
          </a:p>
          <a:p>
            <a:pPr>
              <a:lnSpc>
                <a:spcPct val="90000"/>
              </a:lnSpc>
            </a:pPr>
            <a:r>
              <a:rPr lang="de-DE" sz="1600">
                <a:solidFill>
                  <a:srgbClr val="CEDADE"/>
                </a:solidFill>
                <a:latin typeface="Book Antiqua"/>
                <a:ea typeface="+mn-lt"/>
                <a:cs typeface="+mn-lt"/>
              </a:rPr>
              <a:t>Differenzierung</a:t>
            </a:r>
            <a:endParaRPr lang="de-DE" sz="1600">
              <a:solidFill>
                <a:srgbClr val="CEDADE"/>
              </a:solidFill>
              <a:latin typeface="Book Antiqu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 sz="1600" b="1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Perspektivübergreifende Denk-, Arbeits- und Handlungsweisen </a:t>
            </a:r>
            <a:endParaRPr lang="de-DE" sz="1600">
              <a:solidFill>
                <a:srgbClr val="404040"/>
              </a:solidFill>
              <a:latin typeface="Book Antiqua"/>
            </a:endParaRPr>
          </a:p>
          <a:p>
            <a:pPr lvl="1">
              <a:lnSpc>
                <a:spcPct val="90000"/>
              </a:lnSpc>
              <a:buFont typeface="Wingdings" panose="020B0604020202020204" pitchFamily="34" charset="0"/>
              <a:buChar char="Ø"/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Eigenständig erarbeiten </a:t>
            </a:r>
            <a:endParaRPr lang="de-DE">
              <a:solidFill>
                <a:srgbClr val="404040"/>
              </a:solidFill>
              <a:latin typeface="Book Antiqua"/>
            </a:endParaRPr>
          </a:p>
          <a:p>
            <a:pPr lvl="1"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eigenständig Sachen erarbeiten, um neues Wissen zu erwerben </a:t>
            </a:r>
            <a:endParaRPr lang="de-DE">
              <a:solidFill>
                <a:srgbClr val="404040"/>
              </a:solidFill>
              <a:latin typeface="Book Antiqua"/>
            </a:endParaRPr>
          </a:p>
          <a:p>
            <a:pPr lvl="1"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verschiedene Methoden der Erkenntnisgewinnung erforderlich -&gt; Texte bearbeiten</a:t>
            </a:r>
            <a:endParaRPr lang="de-DE">
              <a:solidFill>
                <a:srgbClr val="404040"/>
              </a:solidFill>
              <a:latin typeface="Book Antiqua"/>
            </a:endParaRPr>
          </a:p>
          <a:p>
            <a:pPr>
              <a:lnSpc>
                <a:spcPct val="90000"/>
              </a:lnSpc>
            </a:pPr>
            <a:r>
              <a:rPr lang="de-DE" sz="1600">
                <a:solidFill>
                  <a:srgbClr val="CEDADE"/>
                </a:solidFill>
                <a:latin typeface="Book Antiqua"/>
                <a:ea typeface="+mn-lt"/>
                <a:cs typeface="+mn-lt"/>
              </a:rPr>
              <a:t>Spiralige Curriculums Struktur</a:t>
            </a:r>
            <a:endParaRPr lang="de-DE" sz="1600">
              <a:solidFill>
                <a:srgbClr val="CEDADE"/>
              </a:solidFill>
              <a:latin typeface="Book Antiqua"/>
            </a:endParaRPr>
          </a:p>
          <a:p>
            <a:pPr>
              <a:lnSpc>
                <a:spcPct val="90000"/>
              </a:lnSpc>
            </a:pPr>
            <a:r>
              <a:rPr lang="de-DE" sz="1600">
                <a:solidFill>
                  <a:srgbClr val="CEDADE"/>
                </a:solidFill>
                <a:latin typeface="Book Antiqua"/>
                <a:ea typeface="+mn-lt"/>
                <a:cs typeface="+mn-lt"/>
              </a:rPr>
              <a:t>Bildungsziele</a:t>
            </a:r>
            <a:endParaRPr lang="de-DE" sz="1600">
              <a:solidFill>
                <a:srgbClr val="CEDADE"/>
              </a:solidFill>
              <a:latin typeface="Book Antiqua"/>
            </a:endParaRPr>
          </a:p>
          <a:p>
            <a:pPr>
              <a:lnSpc>
                <a:spcPct val="90000"/>
              </a:lnSpc>
            </a:pPr>
            <a:endParaRPr lang="de-DE" sz="1100">
              <a:solidFill>
                <a:srgbClr val="404040"/>
              </a:solidFill>
              <a:cs typeface="Calibri"/>
            </a:endParaRPr>
          </a:p>
        </p:txBody>
      </p:sp>
      <p:pic>
        <p:nvPicPr>
          <p:cNvPr id="4" name="Grafik 4" descr="Ein Bild, das Silhouette, Vektorgrafiken enthält.&#10;&#10;Beschreibung automatisch generiert.">
            <a:extLst>
              <a:ext uri="{FF2B5EF4-FFF2-40B4-BE49-F238E27FC236}">
                <a16:creationId xmlns:a16="http://schemas.microsoft.com/office/drawing/2014/main" id="{1808064E-1471-45C3-909C-90557F9DB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713" y="1972338"/>
            <a:ext cx="2005013" cy="1548074"/>
          </a:xfrm>
          <a:prstGeom prst="rect">
            <a:avLst/>
          </a:prstGeom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748EE18-C58B-4C70-905A-A50C05EC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23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6C9F9D1-1FB5-4F12-9B98-3475C4336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</p:spTree>
    <p:extLst>
      <p:ext uri="{BB962C8B-B14F-4D97-AF65-F5344CB8AC3E}">
        <p14:creationId xmlns:p14="http://schemas.microsoft.com/office/powerpoint/2010/main" val="835705242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D9C697-3467-4573-83C7-8B0A3F030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5894832" cy="1188720"/>
          </a:xfrm>
        </p:spPr>
        <p:txBody>
          <a:bodyPr>
            <a:normAutofit fontScale="90000"/>
          </a:bodyPr>
          <a:lstStyle/>
          <a:p>
            <a:r>
              <a:rPr lang="en-US" sz="2000">
                <a:latin typeface="Book Antiqua"/>
                <a:ea typeface="+mj-lt"/>
                <a:cs typeface="+mj-lt"/>
              </a:rPr>
              <a:t>4. INFORMATIONEN ZU DEN </a:t>
            </a:r>
            <a:br>
              <a:rPr lang="en-US" sz="2000">
                <a:latin typeface="Book Antiqua"/>
                <a:ea typeface="+mj-lt"/>
                <a:cs typeface="+mj-lt"/>
              </a:rPr>
            </a:br>
            <a:r>
              <a:rPr lang="en-US" sz="2000">
                <a:latin typeface="Book Antiqua"/>
                <a:ea typeface="+mj-lt"/>
                <a:cs typeface="+mj-lt"/>
              </a:rPr>
              <a:t>VERSCHIEDENEN BERUFEN </a:t>
            </a:r>
            <a:br>
              <a:rPr lang="en-US" sz="2000">
                <a:latin typeface="Book Antiqua"/>
                <a:ea typeface="+mj-lt"/>
                <a:cs typeface="+mj-lt"/>
              </a:rPr>
            </a:br>
            <a:r>
              <a:rPr lang="en-US" sz="2000">
                <a:latin typeface="Book Antiqua"/>
                <a:ea typeface="+mj-lt"/>
                <a:cs typeface="+mj-lt"/>
              </a:rPr>
              <a:t>4.2 TEXT</a:t>
            </a:r>
            <a:endParaRPr lang="de-DE" sz="2000">
              <a:latin typeface="Book Antiqua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F72279-D3B9-4EFA-9097-4171CE4BE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3" y="2638044"/>
            <a:ext cx="6423692" cy="326320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de-DE" sz="1700">
                <a:solidFill>
                  <a:srgbClr val="CEDADE"/>
                </a:solidFill>
                <a:latin typeface="Book Antiqua"/>
                <a:ea typeface="+mn-lt"/>
                <a:cs typeface="+mn-lt"/>
              </a:rPr>
              <a:t>Lesekompetenz </a:t>
            </a:r>
            <a:endParaRPr lang="de-DE" sz="1700">
              <a:solidFill>
                <a:srgbClr val="CEDADE"/>
              </a:solidFill>
              <a:latin typeface="Book Antiqua"/>
              <a:cs typeface="Calibri" panose="020F0502020204030204"/>
            </a:endParaRPr>
          </a:p>
          <a:p>
            <a:pPr>
              <a:lnSpc>
                <a:spcPct val="90000"/>
              </a:lnSpc>
            </a:pPr>
            <a:r>
              <a:rPr lang="de-DE" sz="1700">
                <a:solidFill>
                  <a:srgbClr val="CEDADE"/>
                </a:solidFill>
                <a:latin typeface="Book Antiqua"/>
                <a:ea typeface="+mn-lt"/>
                <a:cs typeface="+mn-lt"/>
              </a:rPr>
              <a:t>Differenzierung</a:t>
            </a:r>
            <a:endParaRPr lang="de-DE" sz="1700">
              <a:solidFill>
                <a:srgbClr val="CEDADE"/>
              </a:solidFill>
              <a:latin typeface="Book Antiqua"/>
            </a:endParaRPr>
          </a:p>
          <a:p>
            <a:pPr>
              <a:lnSpc>
                <a:spcPct val="90000"/>
              </a:lnSpc>
            </a:pPr>
            <a:r>
              <a:rPr lang="de-DE" sz="1700">
                <a:solidFill>
                  <a:srgbClr val="CEDADE"/>
                </a:solidFill>
                <a:latin typeface="Book Antiqua"/>
                <a:ea typeface="+mn-lt"/>
                <a:cs typeface="+mn-lt"/>
              </a:rPr>
              <a:t>Perspektivübergreifende Denk-, Arbeits- und Handlungsweisen</a:t>
            </a:r>
            <a:r>
              <a:rPr lang="de-DE" sz="1700">
                <a:latin typeface="Book Antiqua"/>
                <a:ea typeface="+mn-lt"/>
                <a:cs typeface="+mn-lt"/>
              </a:rPr>
              <a:t> </a:t>
            </a:r>
            <a:endParaRPr lang="de-DE" sz="1700">
              <a:latin typeface="Book Antiqu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 sz="1700" b="1">
                <a:latin typeface="Book Antiqua"/>
                <a:ea typeface="+mn-lt"/>
                <a:cs typeface="+mn-lt"/>
              </a:rPr>
              <a:t>Spiralige Curriculums Struktur</a:t>
            </a:r>
            <a:endParaRPr lang="de-DE" sz="1700">
              <a:latin typeface="Book Antiqua"/>
            </a:endParaRPr>
          </a:p>
          <a:p>
            <a:pPr lvl="1">
              <a:lnSpc>
                <a:spcPct val="90000"/>
              </a:lnSpc>
            </a:pPr>
            <a:r>
              <a:rPr lang="de-DE" sz="1700">
                <a:latin typeface="Book Antiqua"/>
                <a:ea typeface="+mn-lt"/>
                <a:cs typeface="+mn-lt"/>
              </a:rPr>
              <a:t>„ermöglicht im Fortgang des Wissenserwerbs die Auseinandersetzung mit Sachverhalten auf verschiedenen Niveaus und die Gestaltung jeweils neuer Zugänge und Sichtweisen" (Köhnlein, 2012)</a:t>
            </a:r>
            <a:endParaRPr lang="de-DE" sz="1700">
              <a:latin typeface="Book Antiqua"/>
            </a:endParaRPr>
          </a:p>
          <a:p>
            <a:pPr lvl="1">
              <a:lnSpc>
                <a:spcPct val="90000"/>
              </a:lnSpc>
            </a:pPr>
            <a:r>
              <a:rPr lang="de-DE" sz="1700">
                <a:latin typeface="Book Antiqua"/>
              </a:rPr>
              <a:t>Angepasster Lerngegenstand </a:t>
            </a:r>
          </a:p>
          <a:p>
            <a:pPr>
              <a:lnSpc>
                <a:spcPct val="90000"/>
              </a:lnSpc>
            </a:pPr>
            <a:r>
              <a:rPr lang="de-DE" sz="1700">
                <a:solidFill>
                  <a:srgbClr val="CEDADE"/>
                </a:solidFill>
                <a:latin typeface="Book Antiqua"/>
                <a:ea typeface="+mn-lt"/>
                <a:cs typeface="+mn-lt"/>
              </a:rPr>
              <a:t>Bildungsziele</a:t>
            </a:r>
            <a:endParaRPr lang="de-DE" sz="1700">
              <a:solidFill>
                <a:srgbClr val="CEDADE"/>
              </a:solidFill>
              <a:latin typeface="Book Antiqua"/>
            </a:endParaRPr>
          </a:p>
          <a:p>
            <a:pPr>
              <a:lnSpc>
                <a:spcPct val="90000"/>
              </a:lnSpc>
            </a:pPr>
            <a:endParaRPr lang="de-DE" sz="1700">
              <a:cs typeface="Calibri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79398A9-0D0D-4901-BDDF-B3D93CECA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6706" y="964692"/>
            <a:ext cx="3986784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11FEC3B-E514-4E21-B2CB-7903A7356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1298" y="1128683"/>
            <a:ext cx="3657600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E1EA687B-8C00-4518-A532-AF04FF1614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09" r="3" b="9351"/>
          <a:stretch/>
        </p:blipFill>
        <p:spPr>
          <a:xfrm>
            <a:off x="7715890" y="1587772"/>
            <a:ext cx="3328416" cy="3690397"/>
          </a:xfrm>
          <a:prstGeom prst="rect">
            <a:avLst/>
          </a:prstGeom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63B6E78-0D6E-4D01-B068-736C23820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24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B3BC16E-E78A-4B9C-A937-748E49186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Modulprüfung "Fachdidaktische Gestaltung des Sachunterrichts"</a:t>
            </a:r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54B8FDF-9CC2-4938-8834-D44877BF9121}"/>
              </a:ext>
            </a:extLst>
          </p:cNvPr>
          <p:cNvSpPr txBox="1"/>
          <p:nvPr/>
        </p:nvSpPr>
        <p:spPr>
          <a:xfrm>
            <a:off x="10094119" y="5474493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100">
                <a:latin typeface="Book Antiqua"/>
              </a:rPr>
              <a:t>Köhnlein, 2012</a:t>
            </a:r>
          </a:p>
        </p:txBody>
      </p:sp>
    </p:spTree>
    <p:extLst>
      <p:ext uri="{BB962C8B-B14F-4D97-AF65-F5344CB8AC3E}">
        <p14:creationId xmlns:p14="http://schemas.microsoft.com/office/powerpoint/2010/main" val="1715731989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2EE6DF-DD1C-4076-90D0-4B8664AB3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8074784" cy="1188720"/>
          </a:xfrm>
          <a:solidFill>
            <a:srgbClr val="FFFFFF"/>
          </a:solidFill>
        </p:spPr>
        <p:txBody>
          <a:bodyPr vert="horz" lIns="182880" tIns="182880" rIns="182880" bIns="182880" rtlCol="0" anchor="ctr">
            <a:noAutofit/>
          </a:bodyPr>
          <a:lstStyle/>
          <a:p>
            <a:r>
              <a:rPr lang="en-US" sz="2000">
                <a:latin typeface="Book Antiqua"/>
                <a:ea typeface="+mj-lt"/>
                <a:cs typeface="+mj-lt"/>
              </a:rPr>
              <a:t>4. INFORMATIONEN ZU DEN VERSCHIEDENEN </a:t>
            </a:r>
            <a:br>
              <a:rPr lang="en-US" sz="2000">
                <a:latin typeface="Book Antiqua"/>
                <a:ea typeface="+mj-lt"/>
                <a:cs typeface="+mj-lt"/>
              </a:rPr>
            </a:br>
            <a:r>
              <a:rPr lang="en-US" sz="2000">
                <a:latin typeface="Book Antiqua"/>
                <a:ea typeface="+mj-lt"/>
                <a:cs typeface="+mj-lt"/>
              </a:rPr>
              <a:t>BERUFEN </a:t>
            </a:r>
            <a:br>
              <a:rPr lang="en-US" sz="2000">
                <a:latin typeface="Book Antiqua"/>
                <a:ea typeface="+mj-lt"/>
                <a:cs typeface="+mj-lt"/>
              </a:rPr>
            </a:br>
            <a:r>
              <a:rPr lang="en-US" sz="2000">
                <a:latin typeface="Book Antiqua"/>
                <a:ea typeface="+mj-lt"/>
                <a:cs typeface="+mj-lt"/>
              </a:rPr>
              <a:t>4.2 TEXT</a:t>
            </a:r>
            <a:endParaRPr lang="de-DE" sz="2000">
              <a:latin typeface="Book Antiqua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FD689-D4BF-4FD3-8B2C-EEA10F240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de-DE" b="1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Bildungsziele:</a:t>
            </a:r>
            <a:endParaRPr lang="de-DE">
              <a:solidFill>
                <a:srgbClr val="404040"/>
              </a:solidFill>
              <a:latin typeface="Book Antiqua"/>
              <a:cs typeface="Calibri" panose="020F0502020204030204"/>
            </a:endParaRPr>
          </a:p>
          <a:p>
            <a:pPr marL="457200" lvl="2" indent="0">
              <a:lnSpc>
                <a:spcPct val="90000"/>
              </a:lnSpc>
              <a:buNone/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Die Schülerinnen und Schüler</a:t>
            </a:r>
            <a:endParaRPr lang="de-DE">
              <a:solidFill>
                <a:srgbClr val="404040"/>
              </a:solidFill>
              <a:latin typeface="Book Antiqua"/>
            </a:endParaRPr>
          </a:p>
          <a:p>
            <a:pPr lvl="2">
              <a:lnSpc>
                <a:spcPct val="90000"/>
              </a:lnSpc>
              <a:buFont typeface="Wingdings" panose="020B0604020202020204" pitchFamily="34" charset="0"/>
              <a:buChar char="Ø"/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... können Veränderungen des Lebens durch veränderte Technik an ausgewählten Beispielen erkennen. </a:t>
            </a:r>
            <a:endParaRPr lang="de-DE">
              <a:solidFill>
                <a:srgbClr val="404040"/>
              </a:solidFill>
              <a:latin typeface="Book Antiqua"/>
            </a:endParaRPr>
          </a:p>
          <a:p>
            <a:pPr lvl="2">
              <a:lnSpc>
                <a:spcPct val="90000"/>
              </a:lnSpc>
              <a:buFont typeface="Wingdings" panose="020B0604020202020204" pitchFamily="34" charset="0"/>
              <a:buChar char="Ø"/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… können aus Quellen und Darstellungen Informationen entnehmen.</a:t>
            </a:r>
          </a:p>
          <a:p>
            <a:pPr lvl="2">
              <a:lnSpc>
                <a:spcPct val="90000"/>
              </a:lnSpc>
              <a:buFont typeface="Wingdings" panose="020B0604020202020204" pitchFamily="34" charset="0"/>
              <a:buChar char="Ø"/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… können Ausschnitte aus Kindersachbüchern nutzen, um Informationen und Angaben zu Sachverhalten zu entnehmen.</a:t>
            </a:r>
          </a:p>
          <a:p>
            <a:pPr lvl="2">
              <a:lnSpc>
                <a:spcPct val="90000"/>
              </a:lnSpc>
              <a:buFont typeface="Wingdings" panose="020B0604020202020204" pitchFamily="34" charset="0"/>
              <a:buChar char="Ø"/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… können Informationen aus Sachtexten erschließen. </a:t>
            </a:r>
            <a:endParaRPr lang="de-DE">
              <a:latin typeface="Book Antiqua"/>
            </a:endParaRPr>
          </a:p>
          <a:p>
            <a:pPr>
              <a:lnSpc>
                <a:spcPct val="90000"/>
              </a:lnSpc>
            </a:pPr>
            <a:endParaRPr lang="de-DE">
              <a:solidFill>
                <a:srgbClr val="404040"/>
              </a:solidFill>
              <a:latin typeface="Gill Sans MT" panose="020B0502020104020203"/>
              <a:cs typeface="Calibri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9694E1E-8499-4136-807C-59B57DCAF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53B7543-67EE-4B87-91BE-95AC64541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</p:spTree>
    <p:extLst>
      <p:ext uri="{BB962C8B-B14F-4D97-AF65-F5344CB8AC3E}">
        <p14:creationId xmlns:p14="http://schemas.microsoft.com/office/powerpoint/2010/main" val="413834799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E68983-7423-4BAB-8400-13D55BD0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>
                <a:latin typeface="Book Antiqua"/>
              </a:rPr>
              <a:t>5. Memory 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974576-6F9E-4B11-8273-A9F0AE188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7032" y="640555"/>
            <a:ext cx="9498768" cy="33120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FECC3EF-DDFD-4B14-B98F-B6E732810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10700" y="806112"/>
            <a:ext cx="9171432" cy="2980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6" descr="Ein Bild, das drinnen, schwarz enthält.&#10;&#10;Beschreibung automatisch generiert.">
            <a:extLst>
              <a:ext uri="{FF2B5EF4-FFF2-40B4-BE49-F238E27FC236}">
                <a16:creationId xmlns:a16="http://schemas.microsoft.com/office/drawing/2014/main" id="{293D5D0A-7474-4D6D-997F-41E125551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922" y="1114570"/>
            <a:ext cx="1660148" cy="2338237"/>
          </a:xfrm>
          <a:prstGeom prst="rect">
            <a:avLst/>
          </a:prstGeom>
        </p:spPr>
      </p:pic>
      <p:pic>
        <p:nvPicPr>
          <p:cNvPr id="5" name="Grafik 5" descr="Ein Bild, das Wasser, Boot, Transport, Wasserfahrzeug enthält.&#10;&#10;Beschreibung automatisch generiert.">
            <a:extLst>
              <a:ext uri="{FF2B5EF4-FFF2-40B4-BE49-F238E27FC236}">
                <a16:creationId xmlns:a16="http://schemas.microsoft.com/office/drawing/2014/main" id="{E72C43F2-2B4D-407C-972C-F69FF8EC1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115" y="1293764"/>
            <a:ext cx="2632777" cy="1979848"/>
          </a:xfrm>
          <a:prstGeom prst="rect">
            <a:avLst/>
          </a:prstGeom>
        </p:spPr>
      </p:pic>
      <p:pic>
        <p:nvPicPr>
          <p:cNvPr id="4" name="Grafik 4" descr="Ein Bild, das Wasser, draußen, Himmel, Boot enthält.&#10;&#10;Beschreibung automatisch generiert.">
            <a:extLst>
              <a:ext uri="{FF2B5EF4-FFF2-40B4-BE49-F238E27FC236}">
                <a16:creationId xmlns:a16="http://schemas.microsoft.com/office/drawing/2014/main" id="{CFA75318-253A-494A-9892-C4665F498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622" y="1513601"/>
            <a:ext cx="2632777" cy="1540175"/>
          </a:xfrm>
          <a:prstGeom prst="rect">
            <a:avLst/>
          </a:prstGeom>
        </p:spPr>
      </p:pic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59E55E7-F938-463C-B862-573E6FC0F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Modulprüfung "Fachdidaktische Gestaltung des Sachunterrichts"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A709C49-7961-4DAC-B905-963184331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 vert="horz" lIns="18288" tIns="45720" rIns="18288" bIns="45720" rtlCol="0" anchor="ctr">
            <a:normAutofit/>
          </a:bodyPr>
          <a:lstStyle/>
          <a:p>
            <a:pPr defTabSz="457200">
              <a:lnSpc>
                <a:spcPct val="90000"/>
              </a:lnSpc>
              <a:spcAft>
                <a:spcPts val="600"/>
              </a:spcAft>
            </a:pPr>
            <a:fld id="{802006FE-6571-4354-8775-F8708372C227}" type="slidenum">
              <a:rPr lang="en-US" kern="1200" spc="0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defTabSz="457200">
                <a:lnSpc>
                  <a:spcPct val="90000"/>
                </a:lnSpc>
                <a:spcAft>
                  <a:spcPts val="600"/>
                </a:spcAft>
              </a:pPr>
              <a:t>26</a:t>
            </a:fld>
            <a:endParaRPr lang="en-US" kern="1200" spc="0" baseline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B7843D8-40F5-4854-A090-7DDC7DB8B016}"/>
              </a:ext>
            </a:extLst>
          </p:cNvPr>
          <p:cNvSpPr txBox="1"/>
          <p:nvPr/>
        </p:nvSpPr>
        <p:spPr>
          <a:xfrm>
            <a:off x="2193985" y="3444815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000"/>
              <a:t>Kulturhistorisches Museum Z_393</a:t>
            </a:r>
          </a:p>
        </p:txBody>
      </p:sp>
    </p:spTree>
    <p:extLst>
      <p:ext uri="{BB962C8B-B14F-4D97-AF65-F5344CB8AC3E}">
        <p14:creationId xmlns:p14="http://schemas.microsoft.com/office/powerpoint/2010/main" val="3530800452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255C3B-2BB2-4954-8E8A-3C4A23A3F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787" y="964692"/>
            <a:ext cx="4476806" cy="1188720"/>
          </a:xfrm>
        </p:spPr>
        <p:txBody>
          <a:bodyPr>
            <a:normAutofit/>
          </a:bodyPr>
          <a:lstStyle/>
          <a:p>
            <a:r>
              <a:rPr lang="de-DE">
                <a:latin typeface="Book Antiqua"/>
              </a:rPr>
              <a:t>5. Memory </a:t>
            </a:r>
          </a:p>
        </p:txBody>
      </p:sp>
      <p:sp>
        <p:nvSpPr>
          <p:cNvPr id="28" name="Rectangle 21">
            <a:extLst>
              <a:ext uri="{FF2B5EF4-FFF2-40B4-BE49-F238E27FC236}">
                <a16:creationId xmlns:a16="http://schemas.microsoft.com/office/drawing/2014/main" id="{DE6656AB-B8B3-4895-AD32-B928A43C4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760" y="964692"/>
            <a:ext cx="544068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3">
            <a:extLst>
              <a:ext uri="{FF2B5EF4-FFF2-40B4-BE49-F238E27FC236}">
                <a16:creationId xmlns:a16="http://schemas.microsoft.com/office/drawing/2014/main" id="{188BDAE2-5EE0-4B2F-9C9B-7E86A0B4C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1853" y="1128683"/>
            <a:ext cx="5106493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3" descr="Ein Bild, das Text enthält.&#10;&#10;Beschreibung automatisch generiert.">
            <a:extLst>
              <a:ext uri="{FF2B5EF4-FFF2-40B4-BE49-F238E27FC236}">
                <a16:creationId xmlns:a16="http://schemas.microsoft.com/office/drawing/2014/main" id="{DE15B174-8297-4103-A9C2-A8A3812EF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660" y="1293275"/>
            <a:ext cx="4754879" cy="4279392"/>
          </a:xfrm>
          <a:prstGeom prst="rect">
            <a:avLst/>
          </a:prstGeom>
        </p:spPr>
      </p:pic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E6A8C9F-6DD3-419A-8F89-AF5498290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8359" y="2638044"/>
            <a:ext cx="4492932" cy="326320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e-DE" sz="1300" b="1">
                <a:latin typeface="Book Antiqua"/>
                <a:ea typeface="+mn-lt"/>
                <a:cs typeface="+mn-lt"/>
              </a:rPr>
              <a:t>Handlung der Kinder: </a:t>
            </a:r>
            <a:endParaRPr lang="de-DE" sz="1300" b="1">
              <a:latin typeface="Book Antiqua"/>
              <a:cs typeface="Calibri" panose="020F0502020204030204"/>
            </a:endParaRPr>
          </a:p>
          <a:p>
            <a:pPr>
              <a:lnSpc>
                <a:spcPct val="90000"/>
              </a:lnSpc>
            </a:pPr>
            <a:r>
              <a:rPr lang="de-DE" sz="1300">
                <a:latin typeface="Book Antiqua"/>
                <a:ea typeface="+mn-lt"/>
                <a:cs typeface="+mn-lt"/>
              </a:rPr>
              <a:t>die </a:t>
            </a:r>
            <a:r>
              <a:rPr lang="de-DE" sz="1300" err="1">
                <a:latin typeface="Book Antiqua"/>
                <a:ea typeface="+mn-lt"/>
                <a:cs typeface="+mn-lt"/>
              </a:rPr>
              <a:t>SuS</a:t>
            </a:r>
            <a:r>
              <a:rPr lang="de-DE" sz="1300">
                <a:latin typeface="Book Antiqua"/>
                <a:ea typeface="+mn-lt"/>
                <a:cs typeface="+mn-lt"/>
              </a:rPr>
              <a:t> spielen Memory in Partner- /Gruppenarbeit</a:t>
            </a:r>
          </a:p>
          <a:p>
            <a:pPr>
              <a:lnSpc>
                <a:spcPct val="90000"/>
              </a:lnSpc>
            </a:pPr>
            <a:r>
              <a:rPr lang="de-DE" sz="1300">
                <a:latin typeface="Book Antiqua"/>
                <a:ea typeface="+mn-lt"/>
                <a:cs typeface="+mn-lt"/>
              </a:rPr>
              <a:t>anhand des Memorys reflektieren und wenden die </a:t>
            </a:r>
            <a:r>
              <a:rPr lang="de-DE" sz="1300" err="1">
                <a:latin typeface="Book Antiqua"/>
                <a:ea typeface="+mn-lt"/>
                <a:cs typeface="+mn-lt"/>
              </a:rPr>
              <a:t>SuS</a:t>
            </a:r>
            <a:r>
              <a:rPr lang="de-DE" sz="1300">
                <a:latin typeface="Book Antiqua"/>
                <a:ea typeface="+mn-lt"/>
                <a:cs typeface="+mn-lt"/>
              </a:rPr>
              <a:t> ihr neu erlerntes Wissen zu den Berufen an </a:t>
            </a:r>
            <a:endParaRPr lang="de-DE" sz="1300">
              <a:latin typeface="Book Antiqu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 sz="1300" b="1">
                <a:latin typeface="Book Antiqua"/>
                <a:ea typeface="+mn-lt"/>
                <a:cs typeface="+mn-lt"/>
              </a:rPr>
              <a:t>Was haben wir uns dabei gedacht?</a:t>
            </a:r>
            <a:endParaRPr lang="de-DE" sz="1300" b="1">
              <a:latin typeface="Book Antiqua"/>
            </a:endParaRPr>
          </a:p>
          <a:p>
            <a:pPr>
              <a:lnSpc>
                <a:spcPct val="90000"/>
              </a:lnSpc>
            </a:pPr>
            <a:r>
              <a:rPr lang="de-DE" sz="1300">
                <a:latin typeface="Book Antiqua"/>
                <a:ea typeface="+mn-lt"/>
                <a:cs typeface="+mn-lt"/>
              </a:rPr>
              <a:t>Differenzierung</a:t>
            </a:r>
            <a:endParaRPr lang="de-DE" sz="1300">
              <a:latin typeface="Book Antiqua"/>
            </a:endParaRPr>
          </a:p>
          <a:p>
            <a:pPr>
              <a:lnSpc>
                <a:spcPct val="90000"/>
              </a:lnSpc>
            </a:pPr>
            <a:r>
              <a:rPr lang="de-DE" sz="1300">
                <a:latin typeface="Book Antiqua"/>
                <a:ea typeface="+mn-lt"/>
                <a:cs typeface="+mn-lt"/>
              </a:rPr>
              <a:t>Perspektivübergreifende Denk-, Arbeits- und Handlungsweisen </a:t>
            </a:r>
            <a:endParaRPr lang="de-DE" sz="1300">
              <a:latin typeface="Book Antiqua"/>
            </a:endParaRPr>
          </a:p>
          <a:p>
            <a:pPr>
              <a:lnSpc>
                <a:spcPct val="90000"/>
              </a:lnSpc>
            </a:pPr>
            <a:r>
              <a:rPr lang="de-DE" sz="1300">
                <a:latin typeface="Book Antiqua"/>
                <a:ea typeface="+mn-lt"/>
                <a:cs typeface="+mn-lt"/>
              </a:rPr>
              <a:t>Bildungsziele</a:t>
            </a:r>
          </a:p>
          <a:p>
            <a:pPr>
              <a:lnSpc>
                <a:spcPct val="90000"/>
              </a:lnSpc>
            </a:pPr>
            <a:r>
              <a:rPr lang="de-DE" sz="1300">
                <a:latin typeface="Book Antiqua"/>
              </a:rPr>
              <a:t>Perspektivrahmen </a:t>
            </a:r>
          </a:p>
          <a:p>
            <a:pPr>
              <a:lnSpc>
                <a:spcPct val="90000"/>
              </a:lnSpc>
            </a:pPr>
            <a:r>
              <a:rPr lang="de-DE" sz="1300">
                <a:latin typeface="Book Antiqua"/>
              </a:rPr>
              <a:t>Aufbereitung des Materials 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9CB889-5B2C-4A00-A23B-AAF6EE63B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8315" y="6236208"/>
            <a:ext cx="5901189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Modulprüfung "Fachdidaktische Gestaltung des Sachunterrichts"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BE137B-B7EB-4772-A1D6-A6DF87FBF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A7A6979-0714-4377-B894-6BE4C2D6E202}" type="slidenum">
              <a:rPr lang="en-US" dirty="0"/>
              <a:pPr>
                <a:lnSpc>
                  <a:spcPct val="90000"/>
                </a:lnSpc>
                <a:spcAft>
                  <a:spcPts val="600"/>
                </a:spcAft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9742343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255C3B-2BB2-4954-8E8A-3C4A23A3F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08804"/>
            <a:ext cx="3698803" cy="1440394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de-DE">
                <a:solidFill>
                  <a:schemeClr val="tx1"/>
                </a:solidFill>
                <a:latin typeface="Book Antiqua"/>
              </a:rPr>
              <a:t>5. Memory 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E6A8C9F-6DD3-419A-8F89-AF5498290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de-DE" b="1">
                <a:solidFill>
                  <a:schemeClr val="bg1"/>
                </a:solidFill>
                <a:latin typeface="Book Antiqua"/>
                <a:ea typeface="+mn-lt"/>
                <a:cs typeface="+mn-lt"/>
              </a:rPr>
              <a:t>Differenzierung</a:t>
            </a:r>
            <a:endParaRPr lang="de-DE" b="1">
              <a:solidFill>
                <a:schemeClr val="bg1"/>
              </a:solidFill>
              <a:latin typeface="Book Antiqua"/>
            </a:endParaRPr>
          </a:p>
          <a:p>
            <a:r>
              <a:rPr lang="de-DE">
                <a:solidFill>
                  <a:schemeClr val="bg1"/>
                </a:solidFill>
                <a:latin typeface="Book Antiqua"/>
                <a:ea typeface="+mn-lt"/>
                <a:cs typeface="+mn-lt"/>
              </a:rPr>
              <a:t>2 verschiedene Memories </a:t>
            </a:r>
          </a:p>
          <a:p>
            <a:r>
              <a:rPr lang="de-DE">
                <a:solidFill>
                  <a:schemeClr val="bg1"/>
                </a:solidFill>
                <a:latin typeface="Book Antiqua"/>
                <a:ea typeface="+mn-lt"/>
                <a:cs typeface="+mn-lt"/>
              </a:rPr>
              <a:t>Unterscheiden sich in Auswahl der Bilder (Kelche &amp; Berufe damals, Berufe damals &amp; heute) </a:t>
            </a:r>
          </a:p>
          <a:p>
            <a:pPr marL="457200" lvl="2">
              <a:buNone/>
            </a:pPr>
            <a:r>
              <a:rPr lang="de-DE">
                <a:solidFill>
                  <a:schemeClr val="bg1"/>
                </a:solidFill>
                <a:latin typeface="Book Antiqua"/>
                <a:ea typeface="+mn-lt"/>
                <a:cs typeface="+mn-lt"/>
              </a:rPr>
              <a:t>- Kelche &amp; Berufe: Bilder mit Schrift -&gt; 4. Klasse </a:t>
            </a:r>
          </a:p>
          <a:p>
            <a:pPr marL="457200" lvl="2">
              <a:buNone/>
            </a:pPr>
            <a:r>
              <a:rPr lang="de-DE">
                <a:solidFill>
                  <a:schemeClr val="bg1"/>
                </a:solidFill>
                <a:latin typeface="Book Antiqua"/>
                <a:ea typeface="+mn-lt"/>
                <a:cs typeface="+mn-lt"/>
              </a:rPr>
              <a:t>- Berufe damals &amp; heute: nur Bilder -&gt; 3. Klasse </a:t>
            </a:r>
          </a:p>
          <a:p>
            <a:r>
              <a:rPr lang="de-DE">
                <a:solidFill>
                  <a:schemeClr val="bg1"/>
                </a:solidFill>
                <a:latin typeface="Book Antiqua"/>
                <a:ea typeface="+mn-lt"/>
                <a:cs typeface="+mn-lt"/>
              </a:rPr>
              <a:t>Lehrer- oder schülerzentrierte Handlungen </a:t>
            </a:r>
          </a:p>
          <a:p>
            <a:pPr marL="457200" lvl="2">
              <a:buNone/>
            </a:pPr>
            <a:r>
              <a:rPr lang="de-DE">
                <a:solidFill>
                  <a:schemeClr val="bg1"/>
                </a:solidFill>
                <a:latin typeface="Book Antiqua"/>
                <a:ea typeface="+mn-lt"/>
                <a:cs typeface="+mn-lt"/>
              </a:rPr>
              <a:t>- Ohne / mit Anleitung </a:t>
            </a:r>
          </a:p>
          <a:p>
            <a:pPr marL="457200" lvl="2">
              <a:buNone/>
            </a:pPr>
            <a:r>
              <a:rPr lang="de-DE">
                <a:solidFill>
                  <a:schemeClr val="bg1"/>
                </a:solidFill>
                <a:latin typeface="Book Antiqua"/>
                <a:ea typeface="+mn-lt"/>
                <a:cs typeface="+mn-lt"/>
              </a:rPr>
              <a:t>-&gt; Differenzierung leistungsstärkere/- schwächere </a:t>
            </a:r>
            <a:r>
              <a:rPr lang="de-DE" err="1">
                <a:solidFill>
                  <a:schemeClr val="bg1"/>
                </a:solidFill>
                <a:latin typeface="Book Antiqua"/>
                <a:ea typeface="+mn-lt"/>
                <a:cs typeface="+mn-lt"/>
              </a:rPr>
              <a:t>SuS</a:t>
            </a:r>
            <a:r>
              <a:rPr lang="de-DE">
                <a:solidFill>
                  <a:schemeClr val="bg1"/>
                </a:solidFill>
                <a:latin typeface="Book Antiqua"/>
                <a:ea typeface="+mn-lt"/>
                <a:cs typeface="+mn-lt"/>
              </a:rPr>
              <a:t> </a:t>
            </a:r>
            <a:endParaRPr lang="de-DE">
              <a:solidFill>
                <a:schemeClr val="bg1"/>
              </a:solidFill>
              <a:latin typeface="Book Antiqua"/>
            </a:endParaRPr>
          </a:p>
          <a:p>
            <a:r>
              <a:rPr lang="de-DE">
                <a:solidFill>
                  <a:schemeClr val="bg1"/>
                </a:solidFill>
                <a:latin typeface="Book Antiqua"/>
                <a:ea typeface="+mn-lt"/>
                <a:cs typeface="+mn-lt"/>
              </a:rPr>
              <a:t>Spielort 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107692-36F5-4B4E-BE05-3D352659D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28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B2D960-AD61-445D-B0A4-6CBECEDEE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</p:spTree>
    <p:extLst>
      <p:ext uri="{BB962C8B-B14F-4D97-AF65-F5344CB8AC3E}">
        <p14:creationId xmlns:p14="http://schemas.microsoft.com/office/powerpoint/2010/main" val="1119704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2EE6DF-DD1C-4076-90D0-4B8664AB3CB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de-DE">
                <a:latin typeface="Book Antiqua"/>
              </a:rPr>
              <a:t>5. Memory 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FD689-D4BF-4FD3-8B2C-EEA10F2402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0515" y="2681177"/>
            <a:ext cx="4573695" cy="31019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b="1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Perspektivrahmen </a:t>
            </a:r>
            <a:endParaRPr lang="de-DE">
              <a:solidFill>
                <a:srgbClr val="404040"/>
              </a:solidFill>
              <a:latin typeface="Book Antiqua"/>
              <a:ea typeface="+mn-lt"/>
              <a:cs typeface="Calibri" panose="020F0502020204030204"/>
            </a:endParaRPr>
          </a:p>
          <a:p>
            <a:pPr>
              <a:lnSpc>
                <a:spcPct val="90000"/>
              </a:lnSpc>
            </a:pPr>
            <a:r>
              <a:rPr lang="de-DE">
                <a:latin typeface="Book Antiqua"/>
                <a:ea typeface="+mn-lt"/>
                <a:cs typeface="+mn-lt"/>
              </a:rPr>
              <a:t>Arbeit (S.36) </a:t>
            </a:r>
          </a:p>
          <a:p>
            <a:pPr>
              <a:lnSpc>
                <a:spcPct val="90000"/>
              </a:lnSpc>
            </a:pPr>
            <a:endParaRPr lang="de-DE">
              <a:solidFill>
                <a:srgbClr val="262626"/>
              </a:solidFill>
              <a:latin typeface="Book Antiqua"/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de-DE">
                <a:solidFill>
                  <a:srgbClr val="262626"/>
                </a:solidFill>
                <a:latin typeface="Book Antiqua"/>
                <a:ea typeface="+mn-lt"/>
                <a:cs typeface="+mn-lt"/>
              </a:rPr>
              <a:t>Dauer &amp; Wandel (S.61)</a:t>
            </a:r>
            <a:endParaRPr lang="de-DE">
              <a:latin typeface="Book Antiqua"/>
            </a:endParaRPr>
          </a:p>
          <a:p>
            <a:pPr marL="0" indent="0">
              <a:lnSpc>
                <a:spcPct val="90000"/>
              </a:lnSpc>
              <a:buNone/>
            </a:pPr>
            <a:endParaRPr lang="de-DE">
              <a:solidFill>
                <a:srgbClr val="262626"/>
              </a:solidFill>
              <a:latin typeface="Book Antiqua"/>
              <a:ea typeface="+mn-lt"/>
              <a:cs typeface="Calibri" panose="020F0502020204030204"/>
            </a:endParaRPr>
          </a:p>
          <a:p>
            <a:pPr marL="0" indent="0">
              <a:buNone/>
            </a:pPr>
            <a:endParaRPr lang="de-DE">
              <a:solidFill>
                <a:srgbClr val="404040"/>
              </a:solidFill>
              <a:latin typeface="Book Antiqua"/>
            </a:endParaRPr>
          </a:p>
          <a:p>
            <a:pPr marL="0" indent="0">
              <a:lnSpc>
                <a:spcPct val="90000"/>
              </a:lnSpc>
              <a:buNone/>
            </a:pPr>
            <a:endParaRPr lang="de-DE">
              <a:solidFill>
                <a:srgbClr val="262626"/>
              </a:solidFill>
              <a:latin typeface="Book Antiqua"/>
              <a:ea typeface="+mn-lt"/>
              <a:cs typeface="Calibri" panose="020F0502020204030204"/>
            </a:endParaRPr>
          </a:p>
          <a:p>
            <a:pPr>
              <a:lnSpc>
                <a:spcPct val="90000"/>
              </a:lnSpc>
            </a:pPr>
            <a:endParaRPr lang="de-DE">
              <a:solidFill>
                <a:srgbClr val="404040"/>
              </a:solidFill>
              <a:latin typeface="Book Antiqua"/>
              <a:cs typeface="Calibri" panose="020F0502020204030204"/>
            </a:endParaRPr>
          </a:p>
          <a:p>
            <a:pPr marL="0" indent="0">
              <a:lnSpc>
                <a:spcPct val="90000"/>
              </a:lnSpc>
              <a:buNone/>
            </a:pPr>
            <a:endParaRPr lang="de-DE">
              <a:solidFill>
                <a:srgbClr val="404040"/>
              </a:solidFill>
              <a:ea typeface="+mn-lt"/>
              <a:cs typeface="Calibri" panose="020F0502020204030204"/>
            </a:endParaRPr>
          </a:p>
          <a:p>
            <a:pPr>
              <a:lnSpc>
                <a:spcPct val="90000"/>
              </a:lnSpc>
            </a:pPr>
            <a:endParaRPr lang="de-DE">
              <a:solidFill>
                <a:srgbClr val="262626"/>
              </a:solidFill>
              <a:cs typeface="Calibri"/>
            </a:endParaRPr>
          </a:p>
          <a:p>
            <a:pPr>
              <a:lnSpc>
                <a:spcPct val="90000"/>
              </a:lnSpc>
            </a:pPr>
            <a:endParaRPr lang="de-DE">
              <a:solidFill>
                <a:srgbClr val="404040"/>
              </a:solidFill>
              <a:cs typeface="Calibri"/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653C611-CFF2-4467-8372-63387A3563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22390" y="2681176"/>
            <a:ext cx="3781417" cy="31019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e-DE" b="1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Beispielhafte Lernsituation aus der historischen Perspektive </a:t>
            </a:r>
            <a:endParaRPr lang="en-US">
              <a:latin typeface="Book Antiqua"/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Bilder &amp; Gegenstände aus verschiedenen Zeiten </a:t>
            </a:r>
            <a:endParaRPr lang="de-DE">
              <a:latin typeface="Book Antiqua"/>
            </a:endParaRP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F19EF10-CA86-4F77-96FD-5443715B9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0563E0F4-4DA7-4EF2-B3E5-9F13659A2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29</a:t>
            </a:fld>
            <a:endParaRPr lang="de-DE"/>
          </a:p>
        </p:txBody>
      </p:sp>
      <p:pic>
        <p:nvPicPr>
          <p:cNvPr id="4" name="Grafik 4" descr="Aktenkoffer mit einfarbiger Füllung">
            <a:extLst>
              <a:ext uri="{FF2B5EF4-FFF2-40B4-BE49-F238E27FC236}">
                <a16:creationId xmlns:a16="http://schemas.microsoft.com/office/drawing/2014/main" id="{F4BD7011-EF5D-4F3C-BB61-E7BB83F82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026" y="3000554"/>
            <a:ext cx="526212" cy="540589"/>
          </a:xfrm>
          <a:prstGeom prst="rect">
            <a:avLst/>
          </a:prstGeom>
        </p:spPr>
      </p:pic>
      <p:pic>
        <p:nvPicPr>
          <p:cNvPr id="5" name="Grafik 5" descr="Sanduhr abgelaufen mit einfarbiger Füllung">
            <a:extLst>
              <a:ext uri="{FF2B5EF4-FFF2-40B4-BE49-F238E27FC236}">
                <a16:creationId xmlns:a16="http://schemas.microsoft.com/office/drawing/2014/main" id="{FEE10D0A-1AD4-4551-9104-BD3A12D12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782" y="3791309"/>
            <a:ext cx="454326" cy="483080"/>
          </a:xfrm>
          <a:prstGeom prst="rect">
            <a:avLst/>
          </a:prstGeom>
        </p:spPr>
      </p:pic>
      <p:pic>
        <p:nvPicPr>
          <p:cNvPr id="13" name="Grafik 12" descr="Handschlag mit einfarbiger Füllung">
            <a:extLst>
              <a:ext uri="{FF2B5EF4-FFF2-40B4-BE49-F238E27FC236}">
                <a16:creationId xmlns:a16="http://schemas.microsoft.com/office/drawing/2014/main" id="{69F739BB-B2DB-4863-B0E3-FE2FDE1399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25328" y="3273724"/>
            <a:ext cx="669985" cy="669985"/>
          </a:xfrm>
          <a:prstGeom prst="rect">
            <a:avLst/>
          </a:prstGeom>
        </p:spPr>
      </p:pic>
      <p:pic>
        <p:nvPicPr>
          <p:cNvPr id="14" name="Grafik 13" descr="Gruppenbrainstorming mit einfarbiger Füllung">
            <a:extLst>
              <a:ext uri="{FF2B5EF4-FFF2-40B4-BE49-F238E27FC236}">
                <a16:creationId xmlns:a16="http://schemas.microsoft.com/office/drawing/2014/main" id="{2CB04217-5CAB-4DF7-AA38-D3AC512421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24130" y="4229070"/>
            <a:ext cx="756250" cy="75625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ACB5050-BFE5-4042-A111-2332B19B6A24}"/>
              </a:ext>
            </a:extLst>
          </p:cNvPr>
          <p:cNvSpPr txBox="1"/>
          <p:nvPr/>
        </p:nvSpPr>
        <p:spPr>
          <a:xfrm>
            <a:off x="4206816" y="2725948"/>
            <a:ext cx="3634596" cy="21390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</a:pPr>
            <a:r>
              <a:rPr lang="de-DE" b="1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Perspektivübergreifende Denk-, Arbeits- und Handlungsweisen</a:t>
            </a: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 </a:t>
            </a:r>
            <a:endParaRPr lang="de-DE">
              <a:latin typeface="Book Antiqua"/>
              <a:ea typeface="+mn-lt"/>
              <a:cs typeface="+mn-lt"/>
            </a:endParaRP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Kommunizieren/ Mit anderen Zusammenarbeiten </a:t>
            </a:r>
            <a:endParaRPr lang="en-US">
              <a:latin typeface="Book Antiqua"/>
              <a:ea typeface="+mn-lt"/>
              <a:cs typeface="+mn-lt"/>
            </a:endParaRP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endParaRPr lang="de-DE">
              <a:latin typeface="Book Antiqua"/>
              <a:ea typeface="+mn-lt"/>
              <a:cs typeface="+mn-lt"/>
            </a:endParaRP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Umsetzen/ Handeln </a:t>
            </a:r>
            <a:endParaRPr lang="de-DE">
              <a:latin typeface="Book Antiqua"/>
            </a:endParaRPr>
          </a:p>
        </p:txBody>
      </p:sp>
      <p:pic>
        <p:nvPicPr>
          <p:cNvPr id="17" name="Grafik 17" descr="Receiver mit einfarbiger Füllung">
            <a:extLst>
              <a:ext uri="{FF2B5EF4-FFF2-40B4-BE49-F238E27FC236}">
                <a16:creationId xmlns:a16="http://schemas.microsoft.com/office/drawing/2014/main" id="{230ABD23-02D7-44B9-B362-FB3CB7E8A9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03101" y="4107610"/>
            <a:ext cx="612476" cy="612477"/>
          </a:xfrm>
          <a:prstGeom prst="rect">
            <a:avLst/>
          </a:prstGeom>
        </p:spPr>
      </p:pic>
      <p:pic>
        <p:nvPicPr>
          <p:cNvPr id="18" name="Grafik 18" descr="Smartphone mit einfarbiger Füllung">
            <a:extLst>
              <a:ext uri="{FF2B5EF4-FFF2-40B4-BE49-F238E27FC236}">
                <a16:creationId xmlns:a16="http://schemas.microsoft.com/office/drawing/2014/main" id="{F1A95A0B-BD3B-453D-81B2-A9BB1EF089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82687" y="4093234"/>
            <a:ext cx="612476" cy="626853"/>
          </a:xfrm>
          <a:prstGeom prst="rect">
            <a:avLst/>
          </a:prstGeom>
        </p:spPr>
      </p:pic>
      <p:sp>
        <p:nvSpPr>
          <p:cNvPr id="19" name="Pfeil: nach rechts 18">
            <a:extLst>
              <a:ext uri="{FF2B5EF4-FFF2-40B4-BE49-F238E27FC236}">
                <a16:creationId xmlns:a16="http://schemas.microsoft.com/office/drawing/2014/main" id="{655890B0-9AC4-46F3-BB43-AB42B5F747C8}"/>
              </a:ext>
            </a:extLst>
          </p:cNvPr>
          <p:cNvSpPr/>
          <p:nvPr/>
        </p:nvSpPr>
        <p:spPr>
          <a:xfrm>
            <a:off x="9618079" y="4236231"/>
            <a:ext cx="704491" cy="3450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88010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2235B3-3058-42CE-86C9-DEA45F887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/>
          <a:lstStyle/>
          <a:p>
            <a:r>
              <a:rPr lang="de-DE">
                <a:latin typeface="Book Antiqua"/>
                <a:cs typeface="Calibri Light"/>
              </a:rPr>
              <a:t>1. Heimatbegriff &amp; Historik im Rahmenplan</a:t>
            </a:r>
            <a:endParaRPr lang="de-DE">
              <a:latin typeface="Book Antiqua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315879-5E2B-4B2A-A0DC-5D7E7239D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301" y="2439113"/>
            <a:ext cx="8779512" cy="28792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sz="1600">
                <a:solidFill>
                  <a:srgbClr val="404040"/>
                </a:solidFill>
                <a:latin typeface="Book Antiqua"/>
              </a:rPr>
              <a:t>Heimatbegriff mit Sachunterricht tief verbunden</a:t>
            </a:r>
          </a:p>
          <a:p>
            <a:r>
              <a:rPr lang="de-DE" sz="1600">
                <a:solidFill>
                  <a:srgbClr val="404040"/>
                </a:solidFill>
                <a:latin typeface="Book Antiqua"/>
              </a:rPr>
              <a:t> Identifikation von Heimat = aktiver Prozess</a:t>
            </a:r>
          </a:p>
          <a:p>
            <a:r>
              <a:rPr lang="de-DE" sz="1600">
                <a:solidFill>
                  <a:srgbClr val="404040"/>
                </a:solidFill>
                <a:latin typeface="Book Antiqua"/>
              </a:rPr>
              <a:t> Schule öffnet sich subjektiven Deutungen + sensibilisiert Lernende für diese</a:t>
            </a:r>
          </a:p>
          <a:p>
            <a:r>
              <a:rPr lang="de-DE" sz="1600">
                <a:solidFill>
                  <a:srgbClr val="404040"/>
                </a:solidFill>
                <a:latin typeface="Book Antiqua"/>
              </a:rPr>
              <a:t> Thematisierung des Heimatbegriffs im Sachunterricht durch Vielperspektivität</a:t>
            </a:r>
          </a:p>
          <a:p>
            <a:r>
              <a:rPr lang="de-DE" sz="1600">
                <a:solidFill>
                  <a:srgbClr val="404040"/>
                </a:solidFill>
                <a:latin typeface="Book Antiqua"/>
              </a:rPr>
              <a:t>Geschichtsbewusstsein = Wechselwirkung von Erinnerung und Erwartung</a:t>
            </a:r>
          </a:p>
          <a:p>
            <a:pPr marL="0" indent="0">
              <a:buNone/>
            </a:pPr>
            <a:endParaRPr lang="de-DE">
              <a:solidFill>
                <a:srgbClr val="404040"/>
              </a:solidFill>
            </a:endParaRPr>
          </a:p>
          <a:p>
            <a:pPr marL="0" indent="0">
              <a:buNone/>
            </a:pPr>
            <a:endParaRPr lang="de-DE">
              <a:solidFill>
                <a:srgbClr val="404040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7DD40-1FFE-47D8-AB93-A4B8A19B6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2392A54-5D4E-4B37-ABC3-23D3CE587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</p:spTree>
    <p:extLst>
      <p:ext uri="{BB962C8B-B14F-4D97-AF65-F5344CB8AC3E}">
        <p14:creationId xmlns:p14="http://schemas.microsoft.com/office/powerpoint/2010/main" val="4073911018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2EE6DF-DD1C-4076-90D0-4B8664AB3CB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de-DE">
                <a:latin typeface="Book Antiqua"/>
              </a:rPr>
              <a:t>5. Memory</a:t>
            </a:r>
            <a:r>
              <a:rPr lang="de-DE"/>
              <a:t> 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FD689-D4BF-4FD3-8B2C-EEA10F2402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0666" y="2638044"/>
            <a:ext cx="4243017" cy="395024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de-DE" b="1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Bildungsziele:</a:t>
            </a:r>
            <a:endParaRPr lang="de-DE">
              <a:solidFill>
                <a:srgbClr val="404040"/>
              </a:solidFill>
              <a:latin typeface="Book Antiqua"/>
              <a:cs typeface="Calibri" panose="020F0502020204030204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>
                <a:solidFill>
                  <a:schemeClr val="tx1"/>
                </a:solidFill>
                <a:latin typeface="Book Antiqua"/>
                <a:ea typeface="+mn-lt"/>
                <a:cs typeface="+mn-lt"/>
              </a:rPr>
              <a:t>Die Schülerinnen und Schüler...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>
                <a:solidFill>
                  <a:schemeClr val="tx1"/>
                </a:solidFill>
                <a:latin typeface="Book Antiqua"/>
                <a:ea typeface="+mn-lt"/>
                <a:cs typeface="+mn-lt"/>
              </a:rPr>
              <a:t>… können Medien verwenden, bewerten und produzieren </a:t>
            </a:r>
            <a:endParaRPr lang="de-DE">
              <a:solidFill>
                <a:schemeClr val="tx1"/>
              </a:solidFill>
              <a:latin typeface="Book Antiqua"/>
            </a:endParaRPr>
          </a:p>
          <a:p>
            <a:pPr marL="0" indent="0">
              <a:lnSpc>
                <a:spcPct val="90000"/>
              </a:lnSpc>
              <a:buNone/>
            </a:pPr>
            <a:endParaRPr lang="de-DE">
              <a:solidFill>
                <a:schemeClr val="tx1"/>
              </a:solidFill>
              <a:latin typeface="Book Antiqua"/>
              <a:ea typeface="+mn-lt"/>
              <a:cs typeface="+mn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>
                <a:solidFill>
                  <a:schemeClr val="tx1"/>
                </a:solidFill>
                <a:latin typeface="Book Antiqua"/>
                <a:ea typeface="+mn-lt"/>
                <a:cs typeface="+mn-lt"/>
              </a:rPr>
              <a:t>… arbeiten in Gruppen kooperativ</a:t>
            </a:r>
            <a:endParaRPr lang="de-DE">
              <a:solidFill>
                <a:schemeClr val="tx1"/>
              </a:solidFill>
              <a:latin typeface="Book Antiqua"/>
            </a:endParaRPr>
          </a:p>
          <a:p>
            <a:pPr marL="0" indent="0">
              <a:lnSpc>
                <a:spcPct val="90000"/>
              </a:lnSpc>
              <a:buNone/>
            </a:pPr>
            <a:endParaRPr lang="de-DE">
              <a:solidFill>
                <a:schemeClr val="tx1"/>
              </a:solidFill>
              <a:latin typeface="Book Antiqua"/>
              <a:ea typeface="+mn-lt"/>
              <a:cs typeface="+mn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>
                <a:solidFill>
                  <a:schemeClr val="tx1"/>
                </a:solidFill>
                <a:latin typeface="Book Antiqua"/>
                <a:ea typeface="+mn-lt"/>
                <a:cs typeface="+mn-lt"/>
              </a:rPr>
              <a:t>… treffen Entscheidungen und vertreten diese gegenüber anderen</a:t>
            </a:r>
            <a:endParaRPr lang="en-US">
              <a:solidFill>
                <a:schemeClr val="tx1"/>
              </a:solidFill>
              <a:latin typeface="Book Antiqua"/>
              <a:ea typeface="+mn-lt"/>
              <a:cs typeface="+mn-lt"/>
            </a:endParaRPr>
          </a:p>
          <a:p>
            <a:pPr marL="0" indent="0">
              <a:lnSpc>
                <a:spcPct val="90000"/>
              </a:lnSpc>
              <a:buNone/>
            </a:pPr>
            <a:endParaRPr lang="de-DE">
              <a:solidFill>
                <a:schemeClr val="tx1"/>
              </a:solidFill>
              <a:latin typeface="Book Antiqua"/>
              <a:ea typeface="+mn-lt"/>
              <a:cs typeface="+mn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>
                <a:solidFill>
                  <a:schemeClr val="tx1"/>
                </a:solidFill>
                <a:latin typeface="Book Antiqua"/>
                <a:ea typeface="+mn-lt"/>
                <a:cs typeface="+mn-lt"/>
              </a:rPr>
              <a:t>… verstehen Zeit und Geschichte </a:t>
            </a:r>
            <a:endParaRPr lang="de-DE">
              <a:solidFill>
                <a:schemeClr val="tx1"/>
              </a:solidFill>
              <a:latin typeface="Book Antiqua"/>
            </a:endParaRPr>
          </a:p>
          <a:p>
            <a:pPr marL="0" indent="0">
              <a:lnSpc>
                <a:spcPct val="90000"/>
              </a:lnSpc>
              <a:buNone/>
            </a:pPr>
            <a:endParaRPr lang="de-DE">
              <a:solidFill>
                <a:srgbClr val="404040"/>
              </a:solidFill>
              <a:latin typeface="Book Antiqua"/>
              <a:ea typeface="+mn-lt"/>
              <a:cs typeface="+mn-lt"/>
            </a:endParaRPr>
          </a:p>
          <a:p>
            <a:pPr marL="0" indent="0">
              <a:lnSpc>
                <a:spcPct val="90000"/>
              </a:lnSpc>
              <a:buNone/>
            </a:pPr>
            <a:endParaRPr lang="de-DE">
              <a:solidFill>
                <a:srgbClr val="404040"/>
              </a:solidFill>
              <a:latin typeface="Book Antiqua"/>
            </a:endParaRPr>
          </a:p>
          <a:p>
            <a:pPr marL="0" indent="0">
              <a:lnSpc>
                <a:spcPct val="90000"/>
              </a:lnSpc>
              <a:buNone/>
            </a:pPr>
            <a:endParaRPr lang="de-DE">
              <a:solidFill>
                <a:srgbClr val="404040"/>
              </a:solidFill>
              <a:latin typeface="Book Antiqua"/>
              <a:cs typeface="Calibri"/>
            </a:endParaRPr>
          </a:p>
          <a:p>
            <a:pPr>
              <a:lnSpc>
                <a:spcPct val="90000"/>
              </a:lnSpc>
            </a:pPr>
            <a:endParaRPr lang="de-DE">
              <a:solidFill>
                <a:srgbClr val="404040"/>
              </a:solidFill>
              <a:cs typeface="Calibri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E622583-D33C-487F-92AF-A410659D8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77165" y="3087485"/>
            <a:ext cx="4413122" cy="349226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e-DE">
                <a:solidFill>
                  <a:srgbClr val="404040"/>
                </a:solidFill>
                <a:ea typeface="+mn-lt"/>
                <a:cs typeface="+mn-lt"/>
              </a:rPr>
              <a:t>… übernehmen Verantwortung für sich und für andere </a:t>
            </a:r>
            <a:endParaRPr lang="de-DE">
              <a:solidFill>
                <a:srgbClr val="262626"/>
              </a:solidFill>
              <a:ea typeface="+mn-lt"/>
              <a:cs typeface="+mn-lt"/>
            </a:endParaRPr>
          </a:p>
          <a:p>
            <a:pPr marL="0" indent="0">
              <a:lnSpc>
                <a:spcPct val="90000"/>
              </a:lnSpc>
              <a:buNone/>
            </a:pPr>
            <a:endParaRPr lang="de-DE">
              <a:solidFill>
                <a:srgbClr val="404040"/>
              </a:solidFill>
              <a:latin typeface="Book Antiqua"/>
              <a:ea typeface="+mn-lt"/>
              <a:cs typeface="+mn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…  merken sich Neues und erinnern Gelerntes</a:t>
            </a:r>
            <a:endParaRPr lang="de-DE">
              <a:latin typeface="Book Antiqua"/>
              <a:ea typeface="+mn-lt"/>
              <a:cs typeface="+mn-lt"/>
            </a:endParaRPr>
          </a:p>
          <a:p>
            <a:pPr marL="0" indent="0">
              <a:lnSpc>
                <a:spcPct val="90000"/>
              </a:lnSpc>
              <a:buNone/>
            </a:pPr>
            <a:endParaRPr lang="de-DE">
              <a:solidFill>
                <a:srgbClr val="404040"/>
              </a:solidFill>
              <a:latin typeface="Book Antiqua"/>
              <a:ea typeface="+mn-lt"/>
              <a:cs typeface="+mn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…  erfassen und stellen Zusammenhänge her</a:t>
            </a:r>
            <a:endParaRPr lang="de-DE">
              <a:latin typeface="Book Antiqua"/>
              <a:ea typeface="+mn-lt"/>
              <a:cs typeface="+mn-lt"/>
            </a:endParaRPr>
          </a:p>
          <a:p>
            <a:pPr marL="0" indent="0">
              <a:lnSpc>
                <a:spcPct val="90000"/>
              </a:lnSpc>
              <a:buNone/>
            </a:pPr>
            <a:endParaRPr lang="de-DE">
              <a:solidFill>
                <a:srgbClr val="404040"/>
              </a:solidFill>
              <a:latin typeface="Book Antiqua"/>
              <a:ea typeface="+mn-lt"/>
              <a:cs typeface="+mn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… wenden Lernstrategien an, planen und reflektieren Lernprozesse </a:t>
            </a:r>
          </a:p>
          <a:p>
            <a:pPr marL="0" indent="0">
              <a:lnSpc>
                <a:spcPct val="90000"/>
              </a:lnSpc>
              <a:buNone/>
            </a:pPr>
            <a:endParaRPr lang="de-DE">
              <a:solidFill>
                <a:srgbClr val="404040"/>
              </a:solidFill>
              <a:latin typeface="Book Antiqu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… halten vereinbarte Regeln ein</a:t>
            </a:r>
            <a:endParaRPr lang="de-DE">
              <a:latin typeface="Book Antiqua"/>
            </a:endParaRPr>
          </a:p>
        </p:txBody>
      </p:sp>
      <p:pic>
        <p:nvPicPr>
          <p:cNvPr id="5" name="Grafik 5" descr="Laptop mit einfarbiger Füllung">
            <a:extLst>
              <a:ext uri="{FF2B5EF4-FFF2-40B4-BE49-F238E27FC236}">
                <a16:creationId xmlns:a16="http://schemas.microsoft.com/office/drawing/2014/main" id="{50B8A827-5277-46EB-83AE-D41956F6E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536" y="3316856"/>
            <a:ext cx="626853" cy="626853"/>
          </a:xfrm>
          <a:prstGeom prst="rect">
            <a:avLst/>
          </a:prstGeom>
        </p:spPr>
      </p:pic>
      <p:pic>
        <p:nvPicPr>
          <p:cNvPr id="6" name="Grafik 6" descr="Sanduhr abgelaufen mit einfarbiger Füllung">
            <a:extLst>
              <a:ext uri="{FF2B5EF4-FFF2-40B4-BE49-F238E27FC236}">
                <a16:creationId xmlns:a16="http://schemas.microsoft.com/office/drawing/2014/main" id="{C9D3D203-CC24-4440-ADEB-4E148B3B48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8045" y="5430328"/>
            <a:ext cx="612476" cy="612477"/>
          </a:xfrm>
          <a:prstGeom prst="rect">
            <a:avLst/>
          </a:prstGeom>
        </p:spPr>
      </p:pic>
      <p:pic>
        <p:nvPicPr>
          <p:cNvPr id="9" name="Grafik 9" descr="Benutzer mit einfarbiger Füllung">
            <a:extLst>
              <a:ext uri="{FF2B5EF4-FFF2-40B4-BE49-F238E27FC236}">
                <a16:creationId xmlns:a16="http://schemas.microsoft.com/office/drawing/2014/main" id="{E129BA6E-7799-44D3-8560-5E7FFD2366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781" y="4021347"/>
            <a:ext cx="698740" cy="684363"/>
          </a:xfrm>
          <a:prstGeom prst="rect">
            <a:avLst/>
          </a:prstGeom>
        </p:spPr>
      </p:pic>
      <p:pic>
        <p:nvPicPr>
          <p:cNvPr id="10" name="Grafik 11" descr="Rede mit einfarbiger Füllung">
            <a:extLst>
              <a:ext uri="{FF2B5EF4-FFF2-40B4-BE49-F238E27FC236}">
                <a16:creationId xmlns:a16="http://schemas.microsoft.com/office/drawing/2014/main" id="{106EA275-68A9-4C89-987A-CA4FF81873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4913" y="4697084"/>
            <a:ext cx="698740" cy="741872"/>
          </a:xfrm>
          <a:prstGeom prst="rect">
            <a:avLst/>
          </a:prstGeom>
        </p:spPr>
      </p:pic>
      <p:pic>
        <p:nvPicPr>
          <p:cNvPr id="12" name="Grafik 14" descr="Klassenzimmer mit einfarbiger Füllung">
            <a:extLst>
              <a:ext uri="{FF2B5EF4-FFF2-40B4-BE49-F238E27FC236}">
                <a16:creationId xmlns:a16="http://schemas.microsoft.com/office/drawing/2014/main" id="{03B15A41-F836-4138-BC59-7E107F4E36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13895" y="5947315"/>
            <a:ext cx="655608" cy="655608"/>
          </a:xfrm>
          <a:prstGeom prst="rect">
            <a:avLst/>
          </a:prstGeom>
        </p:spPr>
      </p:pic>
      <p:pic>
        <p:nvPicPr>
          <p:cNvPr id="15" name="Grafik 15">
            <a:extLst>
              <a:ext uri="{FF2B5EF4-FFF2-40B4-BE49-F238E27FC236}">
                <a16:creationId xmlns:a16="http://schemas.microsoft.com/office/drawing/2014/main" id="{62EE1226-F423-45A7-9CEA-0BE982AEAD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17759" y="3024636"/>
            <a:ext cx="561617" cy="590371"/>
          </a:xfrm>
          <a:prstGeom prst="rect">
            <a:avLst/>
          </a:prstGeom>
        </p:spPr>
      </p:pic>
      <p:pic>
        <p:nvPicPr>
          <p:cNvPr id="18" name="Grafik 18" descr="Glühlampe mit einfarbiger Füllung">
            <a:extLst>
              <a:ext uri="{FF2B5EF4-FFF2-40B4-BE49-F238E27FC236}">
                <a16:creationId xmlns:a16="http://schemas.microsoft.com/office/drawing/2014/main" id="{8160E858-F699-4B53-831A-FDDF07E95E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28272" y="3739642"/>
            <a:ext cx="626853" cy="612476"/>
          </a:xfrm>
          <a:prstGeom prst="rect">
            <a:avLst/>
          </a:prstGeom>
        </p:spPr>
      </p:pic>
      <p:pic>
        <p:nvPicPr>
          <p:cNvPr id="19" name="Grafik 19" descr="Soziales Netzwerk mit einfarbiger Füllung">
            <a:extLst>
              <a:ext uri="{FF2B5EF4-FFF2-40B4-BE49-F238E27FC236}">
                <a16:creationId xmlns:a16="http://schemas.microsoft.com/office/drawing/2014/main" id="{B04038D4-13E5-4D19-9388-2144AF70CE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198020" y="4458958"/>
            <a:ext cx="698740" cy="741872"/>
          </a:xfrm>
          <a:prstGeom prst="rect">
            <a:avLst/>
          </a:prstGeom>
        </p:spPr>
      </p:pic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6695B90C-6EB4-49BA-87F3-9C611422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30</a:t>
            </a:fld>
            <a:endParaRPr lang="de-DE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F700AE91-92BC-4222-A4D7-A0F0BA9E3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Modulprüfung "Fachdidaktische Gestaltung des Sachunterrichts"</a:t>
            </a:r>
            <a:endParaRPr lang="de-DE"/>
          </a:p>
        </p:txBody>
      </p:sp>
      <p:pic>
        <p:nvPicPr>
          <p:cNvPr id="16" name="Grafik 15" descr="Playbook mit einfarbiger Füllung">
            <a:extLst>
              <a:ext uri="{FF2B5EF4-FFF2-40B4-BE49-F238E27FC236}">
                <a16:creationId xmlns:a16="http://schemas.microsoft.com/office/drawing/2014/main" id="{9AEFCC04-17AF-4758-A74E-19A93EC33B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142007" y="5206133"/>
            <a:ext cx="713117" cy="74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34309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2EE6DF-DD1C-4076-90D0-4B8664AB3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5894832" cy="1188720"/>
          </a:xfrm>
        </p:spPr>
        <p:txBody>
          <a:bodyPr>
            <a:normAutofit/>
          </a:bodyPr>
          <a:lstStyle/>
          <a:p>
            <a:r>
              <a:rPr lang="de-DE">
                <a:latin typeface="Book Antiqua"/>
              </a:rPr>
              <a:t>5. Memory 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FD689-D4BF-4FD3-8B2C-EEA10F240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3" y="2638044"/>
            <a:ext cx="5963317" cy="326320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de-DE" b="1">
                <a:latin typeface="Book Antiqua"/>
              </a:rPr>
              <a:t>Aufbereitung des Materials </a:t>
            </a:r>
            <a:endParaRPr lang="de-DE">
              <a:latin typeface="Book Antiqua"/>
            </a:endParaRPr>
          </a:p>
          <a:p>
            <a:r>
              <a:rPr lang="de-DE">
                <a:latin typeface="Book Antiqua"/>
                <a:cs typeface="Calibri"/>
              </a:rPr>
              <a:t>Memory 1 (4. Kl.) Kelche mit Schrift &amp; Berufe damals (10 Paare)</a:t>
            </a:r>
          </a:p>
          <a:p>
            <a:r>
              <a:rPr lang="de-DE">
                <a:latin typeface="Book Antiqua"/>
                <a:ea typeface="+mn-lt"/>
                <a:cs typeface="+mn-lt"/>
              </a:rPr>
              <a:t>Memory 2 (3. Kl.) Berufe damals &amp; heute (12 Paare) </a:t>
            </a:r>
            <a:endParaRPr lang="de-DE">
              <a:latin typeface="Book Antiqua"/>
              <a:ea typeface="+mn-lt"/>
              <a:cs typeface="Calibri"/>
            </a:endParaRPr>
          </a:p>
          <a:p>
            <a:pPr marL="457200" lvl="2">
              <a:buNone/>
            </a:pPr>
            <a:r>
              <a:rPr lang="de-DE">
                <a:latin typeface="Book Antiqua"/>
                <a:ea typeface="+mn-lt"/>
                <a:cs typeface="+mn-lt"/>
              </a:rPr>
              <a:t>- jedes Paar = gekennzeichnet mit einer kleinen Zahl in der Ecke </a:t>
            </a:r>
          </a:p>
          <a:p>
            <a:pPr marL="457200" lvl="2">
              <a:buNone/>
            </a:pPr>
            <a:r>
              <a:rPr lang="de-DE">
                <a:latin typeface="Book Antiqua"/>
                <a:ea typeface="+mn-lt"/>
                <a:cs typeface="+mn-lt"/>
              </a:rPr>
              <a:t>- Dokumentenmappen zur Aufbewahrung</a:t>
            </a:r>
            <a:endParaRPr lang="en-US">
              <a:latin typeface="Book Antiqua"/>
              <a:ea typeface="+mn-lt"/>
              <a:cs typeface="+mn-lt"/>
            </a:endParaRPr>
          </a:p>
          <a:p>
            <a:pPr marL="457200" lvl="2">
              <a:buNone/>
            </a:pPr>
            <a:r>
              <a:rPr lang="de-DE">
                <a:latin typeface="Book Antiqua"/>
                <a:ea typeface="+mn-lt"/>
                <a:cs typeface="+mn-lt"/>
              </a:rPr>
              <a:t> -&gt; Farbliche Kennzeichnung der Differenzierung </a:t>
            </a:r>
            <a:endParaRPr lang="en-US">
              <a:latin typeface="Book Antiqua"/>
              <a:ea typeface="+mn-lt"/>
              <a:cs typeface="+mn-lt"/>
            </a:endParaRPr>
          </a:p>
          <a:p>
            <a:pPr marL="457200" lvl="2">
              <a:buNone/>
            </a:pPr>
            <a:r>
              <a:rPr lang="de-DE">
                <a:latin typeface="Book Antiqua"/>
                <a:ea typeface="+mn-lt"/>
                <a:cs typeface="+mn-lt"/>
              </a:rPr>
              <a:t>- laminierte Memories &amp; Handreichungen </a:t>
            </a:r>
            <a:endParaRPr lang="de-DE">
              <a:latin typeface="Book Antiqua"/>
            </a:endParaRPr>
          </a:p>
          <a:p>
            <a:pPr marL="457200" lvl="2">
              <a:buNone/>
            </a:pPr>
            <a:r>
              <a:rPr lang="de-DE">
                <a:latin typeface="Book Antiqua"/>
                <a:ea typeface="+mn-lt"/>
                <a:cs typeface="+mn-lt"/>
              </a:rPr>
              <a:t>- Lösungsblätter für die Lehrkraft/ das Museumspersonal </a:t>
            </a:r>
            <a:endParaRPr lang="de-DE">
              <a:latin typeface="Book Antiqua"/>
            </a:endParaRPr>
          </a:p>
          <a:p>
            <a:endParaRPr lang="de-DE">
              <a:cs typeface="Calibri"/>
            </a:endParaRPr>
          </a:p>
          <a:p>
            <a:endParaRPr lang="de-DE">
              <a:cs typeface="Calibri"/>
            </a:endParaRPr>
          </a:p>
          <a:p>
            <a:endParaRPr lang="de-DE">
              <a:cs typeface="Calibri"/>
            </a:endParaRPr>
          </a:p>
          <a:p>
            <a:endParaRPr lang="de-DE">
              <a:cs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9398A9-0D0D-4901-BDDF-B3D93CECA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6706" y="964692"/>
            <a:ext cx="3986784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1FEC3B-E514-4E21-B2CB-7903A7356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1298" y="1128683"/>
            <a:ext cx="3657600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3B893170-D717-487A-92E9-3E9E540E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7" t="3042" r="7054" b="2852"/>
          <a:stretch/>
        </p:blipFill>
        <p:spPr>
          <a:xfrm>
            <a:off x="7914010" y="1540976"/>
            <a:ext cx="2941301" cy="3776109"/>
          </a:xfrm>
          <a:prstGeom prst="rect">
            <a:avLst/>
          </a:prstGeom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507969B-35BF-4473-A494-5184BCD8D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31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17389C1-4388-4989-AD07-E43D44320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935E550-DF68-4325-BC08-5FFB2FC7C94C}"/>
              </a:ext>
            </a:extLst>
          </p:cNvPr>
          <p:cNvSpPr txBox="1"/>
          <p:nvPr/>
        </p:nvSpPr>
        <p:spPr>
          <a:xfrm>
            <a:off x="9375775" y="5478461"/>
            <a:ext cx="1901826" cy="2616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100">
                <a:latin typeface="Book Antiqua"/>
              </a:rPr>
              <a:t>Eigene Darstellung , 2022</a:t>
            </a:r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4286295857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5">
            <a:extLst>
              <a:ext uri="{FF2B5EF4-FFF2-40B4-BE49-F238E27FC236}">
                <a16:creationId xmlns:a16="http://schemas.microsoft.com/office/drawing/2014/main" id="{E642F1F7-6246-4C87-B941-6957B32BD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DC97EC3-9762-4A91-B574-F2C0EE364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>
                <a:latin typeface="Book Antiqua"/>
              </a:rPr>
              <a:t>5.Memory</a:t>
            </a:r>
            <a:r>
              <a:rPr lang="en-US" sz="3200"/>
              <a:t> </a:t>
            </a:r>
          </a:p>
        </p:txBody>
      </p:sp>
      <p:pic>
        <p:nvPicPr>
          <p:cNvPr id="7" name="Grafik 7">
            <a:extLst>
              <a:ext uri="{FF2B5EF4-FFF2-40B4-BE49-F238E27FC236}">
                <a16:creationId xmlns:a16="http://schemas.microsoft.com/office/drawing/2014/main" id="{47B60FEC-BA31-4440-9447-EB83598AD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648" y="587857"/>
            <a:ext cx="2327421" cy="3301307"/>
          </a:xfrm>
          <a:prstGeom prst="rect">
            <a:avLst/>
          </a:prstGeom>
        </p:spPr>
      </p:pic>
      <p:pic>
        <p:nvPicPr>
          <p:cNvPr id="3" name="Grafik 4">
            <a:extLst>
              <a:ext uri="{FF2B5EF4-FFF2-40B4-BE49-F238E27FC236}">
                <a16:creationId xmlns:a16="http://schemas.microsoft.com/office/drawing/2014/main" id="{A144CFC6-EF93-4C77-A48F-782AC1BC5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029" y="587858"/>
            <a:ext cx="2352181" cy="3301307"/>
          </a:xfrm>
          <a:prstGeom prst="rect">
            <a:avLst/>
          </a:prstGeom>
        </p:spPr>
      </p:pic>
      <p:pic>
        <p:nvPicPr>
          <p:cNvPr id="5" name="Grafik 5">
            <a:extLst>
              <a:ext uri="{FF2B5EF4-FFF2-40B4-BE49-F238E27FC236}">
                <a16:creationId xmlns:a16="http://schemas.microsoft.com/office/drawing/2014/main" id="{A814990B-D34C-436E-9317-773C31CD1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663" y="587858"/>
            <a:ext cx="2360434" cy="3301307"/>
          </a:xfrm>
          <a:prstGeom prst="rect">
            <a:avLst/>
          </a:prstGeom>
        </p:spPr>
      </p:pic>
      <p:pic>
        <p:nvPicPr>
          <p:cNvPr id="6" name="Grafik 6" descr="Ein Bild, das Text, Elemente enthält.&#10;&#10;Beschreibung automatisch generiert.">
            <a:extLst>
              <a:ext uri="{FF2B5EF4-FFF2-40B4-BE49-F238E27FC236}">
                <a16:creationId xmlns:a16="http://schemas.microsoft.com/office/drawing/2014/main" id="{FD79E12C-FC97-4DE7-9605-732F51BD8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8193" y="914975"/>
            <a:ext cx="2580895" cy="2647071"/>
          </a:xfrm>
          <a:prstGeom prst="rect">
            <a:avLst/>
          </a:prstGeom>
        </p:spPr>
      </p:pic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FA5387A3-8C74-4DBF-8A83-8A7A1CE88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32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B37AAA3E-AF24-42BC-92A5-0F7D93E61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60A2490-9FFE-417E-8BFC-705A8F2D11BE}"/>
              </a:ext>
            </a:extLst>
          </p:cNvPr>
          <p:cNvSpPr txBox="1"/>
          <p:nvPr/>
        </p:nvSpPr>
        <p:spPr>
          <a:xfrm>
            <a:off x="10216551" y="4019910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000"/>
              <a:t>Kulturhistorisches Museum, 2021 </a:t>
            </a:r>
          </a:p>
        </p:txBody>
      </p:sp>
    </p:spTree>
    <p:extLst>
      <p:ext uri="{BB962C8B-B14F-4D97-AF65-F5344CB8AC3E}">
        <p14:creationId xmlns:p14="http://schemas.microsoft.com/office/powerpoint/2010/main" val="1378610703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023909-1471-4332-8395-7C573F2A0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Book Antiqua"/>
              </a:rPr>
              <a:t>5. Memory 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0A7ECB-0F13-4D54-BBA4-027AA22FB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b="1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Was haben wir uns dabei gedacht?</a:t>
            </a:r>
            <a:endParaRPr lang="de-DE" b="1">
              <a:latin typeface="Book Antiqua"/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Verknüpfung zur ersten Station </a:t>
            </a:r>
          </a:p>
          <a:p>
            <a:pPr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bildlicher Vergleich der Berufe im historischen Wandel -&gt; historisches Lernen  </a:t>
            </a:r>
          </a:p>
          <a:p>
            <a:pPr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Nachhaltigkeit </a:t>
            </a:r>
            <a:endParaRPr lang="de-DE">
              <a:latin typeface="Book Antiqua"/>
              <a:ea typeface="+mn-lt"/>
              <a:cs typeface="+mn-lt"/>
            </a:endParaRPr>
          </a:p>
          <a:p>
            <a:pPr marL="228600">
              <a:lnSpc>
                <a:spcPct val="90000"/>
              </a:lnSpc>
            </a:pPr>
            <a:endParaRPr lang="de-DE">
              <a:solidFill>
                <a:srgbClr val="404040"/>
              </a:solidFill>
              <a:latin typeface="Book Antiqua"/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endParaRPr lang="de-DE">
              <a:solidFill>
                <a:srgbClr val="404040"/>
              </a:solidFill>
              <a:latin typeface="Gill Sans MT" panose="020B0502020104020203"/>
            </a:endParaRPr>
          </a:p>
        </p:txBody>
      </p:sp>
      <p:pic>
        <p:nvPicPr>
          <p:cNvPr id="4" name="Grafik 4" descr="Offene Hand mit Pflanze mit einfarbiger Füllung">
            <a:extLst>
              <a:ext uri="{FF2B5EF4-FFF2-40B4-BE49-F238E27FC236}">
                <a16:creationId xmlns:a16="http://schemas.microsoft.com/office/drawing/2014/main" id="{6F39A88F-064A-499F-B51E-479AB0A5D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56649" y="4064479"/>
            <a:ext cx="914400" cy="914400"/>
          </a:xfrm>
          <a:prstGeom prst="rect">
            <a:avLst/>
          </a:prstGeom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DD1706D-A443-4AED-AFED-E114C259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33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59009680-F652-4884-A232-093F626B1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</p:spTree>
    <p:extLst>
      <p:ext uri="{BB962C8B-B14F-4D97-AF65-F5344CB8AC3E}">
        <p14:creationId xmlns:p14="http://schemas.microsoft.com/office/powerpoint/2010/main" val="2746449855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3343D1-3F84-42B8-938A-15EA8429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>
                <a:latin typeface="Book Antiqua"/>
              </a:rPr>
              <a:t>6. Quiz 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8CB49B-1AF4-4FE1-AB21-01AAA67C3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41112" y="640555"/>
            <a:ext cx="7710608" cy="33120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DEFA6D-B8E6-4CF1-AAD2-1EFB4D69C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06812" y="806112"/>
            <a:ext cx="7379208" cy="2980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5B23EA1-8AE3-46ED-B63D-6328254D5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34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A5A8A72-ADB5-44CF-9FEC-792128C94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  <p:pic>
        <p:nvPicPr>
          <p:cNvPr id="11" name="Picture 11" descr="Diagram&#10;&#10;Description automatically generated">
            <a:extLst>
              <a:ext uri="{FF2B5EF4-FFF2-40B4-BE49-F238E27FC236}">
                <a16:creationId xmlns:a16="http://schemas.microsoft.com/office/drawing/2014/main" id="{DF3F68CA-8D20-4534-A6CE-C0A6E289DE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31" t="14286" r="24339" b="29337"/>
          <a:stretch/>
        </p:blipFill>
        <p:spPr>
          <a:xfrm>
            <a:off x="5116286" y="1213618"/>
            <a:ext cx="2264230" cy="225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19404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C41DC6-33EC-4677-B4CC-FF423A273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de-DE">
                <a:latin typeface="Book Antiqua"/>
              </a:rPr>
              <a:t>6. Quiz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7AC2D9-AECF-4A6E-8BE2-408B0D74B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7254978" cy="287925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e-DE" sz="1600" b="1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Handlung der Kinder:</a:t>
            </a:r>
            <a:endParaRPr lang="de-DE" sz="1600" b="1">
              <a:solidFill>
                <a:srgbClr val="404040"/>
              </a:solidFill>
              <a:latin typeface="Book Antiqua"/>
              <a:cs typeface="Calibri" panose="020F0502020204030204"/>
            </a:endParaRPr>
          </a:p>
          <a:p>
            <a:pPr lvl="1"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Die Schülerinnen und Schüler beantworten in Einzelarbeit die Quizfragen.</a:t>
            </a:r>
          </a:p>
          <a:p>
            <a:pPr lvl="1">
              <a:lnSpc>
                <a:spcPct val="90000"/>
              </a:lnSpc>
            </a:pPr>
            <a:endParaRPr lang="de-DE">
              <a:solidFill>
                <a:srgbClr val="404040"/>
              </a:solidFill>
              <a:latin typeface="Book Antiqua"/>
              <a:ea typeface="+mn-lt"/>
              <a:cs typeface="+mn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 sz="1600" b="1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Was haben wir uns dabei gedacht? </a:t>
            </a:r>
            <a:endParaRPr lang="de-DE" sz="1600" b="1">
              <a:latin typeface="Book Antiqua"/>
            </a:endParaRPr>
          </a:p>
          <a:p>
            <a:pPr lvl="1"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</a:rPr>
              <a:t>Reflektieren der gewonnenen Informationen </a:t>
            </a:r>
          </a:p>
          <a:p>
            <a:pPr lvl="1">
              <a:lnSpc>
                <a:spcPct val="90000"/>
              </a:lnSpc>
            </a:pPr>
            <a:r>
              <a:rPr lang="de-DE" strike="sngStrike">
                <a:solidFill>
                  <a:srgbClr val="404040"/>
                </a:solidFill>
                <a:latin typeface="Book Antiqua"/>
              </a:rPr>
              <a:t>Quiz auf Zeit</a:t>
            </a:r>
          </a:p>
          <a:p>
            <a:pPr lvl="1"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</a:rPr>
              <a:t>Differenzierung </a:t>
            </a:r>
          </a:p>
          <a:p>
            <a:pPr lvl="1"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Bildungsziele</a:t>
            </a:r>
            <a:endParaRPr lang="de-DE">
              <a:solidFill>
                <a:srgbClr val="404040"/>
              </a:solidFill>
              <a:latin typeface="Book Antiqua"/>
            </a:endParaRPr>
          </a:p>
          <a:p>
            <a:pPr lvl="1"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  <a:cs typeface="Calibri"/>
              </a:rPr>
              <a:t>Aufbereitung des Materials</a:t>
            </a:r>
          </a:p>
          <a:p>
            <a:pPr>
              <a:lnSpc>
                <a:spcPct val="90000"/>
              </a:lnSpc>
            </a:pPr>
            <a:endParaRPr lang="de-DE">
              <a:solidFill>
                <a:srgbClr val="404040"/>
              </a:solidFill>
              <a:cs typeface="Calibri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8FE8625-D70A-419F-9675-843024D49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35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44E6B3-CDCD-4E4C-82F8-8EC7D19F0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</p:spTree>
    <p:extLst>
      <p:ext uri="{BB962C8B-B14F-4D97-AF65-F5344CB8AC3E}">
        <p14:creationId xmlns:p14="http://schemas.microsoft.com/office/powerpoint/2010/main" val="329587060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D3F51F-E0F2-41F0-9EAD-111C87DFF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C41DC6-33EC-4677-B4CC-FF423A273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46" y="390139"/>
            <a:ext cx="4783327" cy="1174206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de-DE">
                <a:latin typeface="Book Antiqua"/>
              </a:rPr>
              <a:t>6. Quiz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60EDE2E0-7680-4F99-BD98-A7058CBDD2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44" t="7456" r="29692" b="6140"/>
          <a:stretch/>
        </p:blipFill>
        <p:spPr>
          <a:xfrm>
            <a:off x="8696445" y="1773161"/>
            <a:ext cx="3495998" cy="50853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7AC2D9-AECF-4A6E-8BE2-408B0D74B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503" y="1908017"/>
            <a:ext cx="5285791" cy="30425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>
                <a:solidFill>
                  <a:schemeClr val="tx1"/>
                </a:solidFill>
                <a:latin typeface="Book Antiqua"/>
                <a:cs typeface="Calibri" panose="020F0502020204030204"/>
              </a:rPr>
              <a:t>Differenzierung:</a:t>
            </a:r>
          </a:p>
          <a:p>
            <a:pPr marL="285750" indent="-285750"/>
            <a:r>
              <a:rPr lang="de-DE">
                <a:solidFill>
                  <a:schemeClr val="tx1"/>
                </a:solidFill>
                <a:latin typeface="Book Antiqua"/>
                <a:cs typeface="Calibri"/>
              </a:rPr>
              <a:t>Quiz mit markierten Schlüsselbegriffen</a:t>
            </a:r>
          </a:p>
          <a:p>
            <a:pPr marL="285750" indent="-285750"/>
            <a:r>
              <a:rPr lang="de-DE">
                <a:solidFill>
                  <a:schemeClr val="tx1"/>
                </a:solidFill>
                <a:latin typeface="Book Antiqua"/>
                <a:cs typeface="Calibri"/>
              </a:rPr>
              <a:t>Quiz ohne markierte Schlüsselbegriffe</a:t>
            </a:r>
            <a:endParaRPr lang="de-DE">
              <a:solidFill>
                <a:schemeClr val="tx1"/>
              </a:solidFill>
            </a:endParaRPr>
          </a:p>
          <a:p>
            <a:endParaRPr lang="de-DE">
              <a:solidFill>
                <a:srgbClr val="FFFFFF"/>
              </a:solidFill>
              <a:latin typeface="Gill Sans MT" panose="020B0502020104020203"/>
              <a:cs typeface="Calibri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44E6B3-CDCD-4E4C-82F8-8EC7D19F0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6224660"/>
            <a:ext cx="4441583" cy="3133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Modulprüfung "Fachdidaktische Gestaltung des Sachunterrichts"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8FE8625-D70A-419F-9675-843024D49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2006FE-6571-4354-8775-F8708372C227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36</a:t>
            </a:fld>
            <a:endParaRPr lang="de-DE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F6814B21-5125-4F33-9696-5DB6CCE26B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20" t="8098" r="32160" b="7584"/>
          <a:stretch/>
        </p:blipFill>
        <p:spPr>
          <a:xfrm>
            <a:off x="5313386" y="1469"/>
            <a:ext cx="3294004" cy="47680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00797794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2EE6DF-DD1C-4076-90D0-4B8664AB3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8074784" cy="1188720"/>
          </a:xfrm>
          <a:solidFill>
            <a:srgbClr val="FFFFFF"/>
          </a:solidFill>
        </p:spPr>
        <p:txBody>
          <a:bodyPr vert="horz" lIns="182880" tIns="182880" rIns="182880" bIns="182880" rtlCol="0" anchor="ctr">
            <a:noAutofit/>
          </a:bodyPr>
          <a:lstStyle/>
          <a:p>
            <a:r>
              <a:rPr lang="en-US">
                <a:latin typeface="Book Antiqua"/>
                <a:ea typeface="+mj-lt"/>
                <a:cs typeface="+mj-lt"/>
              </a:rPr>
              <a:t>6.Quiz</a:t>
            </a:r>
            <a:r>
              <a:rPr lang="en-US" sz="2000">
                <a:latin typeface="Book Antiqua"/>
                <a:ea typeface="+mj-lt"/>
                <a:cs typeface="+mj-lt"/>
              </a:rPr>
              <a:t> </a:t>
            </a:r>
            <a:br>
              <a:rPr lang="en-US" sz="2000">
                <a:latin typeface="Book Antiqua"/>
                <a:ea typeface="+mj-lt"/>
                <a:cs typeface="+mj-lt"/>
              </a:rPr>
            </a:br>
            <a:endParaRPr lang="en-US" sz="2000">
              <a:latin typeface="Book Antiqua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FD689-D4BF-4FD3-8B2C-EEA10F240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e-DE" b="1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Bildungsziele:</a:t>
            </a:r>
            <a:endParaRPr lang="de-DE">
              <a:solidFill>
                <a:srgbClr val="404040"/>
              </a:solidFill>
              <a:latin typeface="Book Antiqua"/>
              <a:cs typeface="Calibri" panose="020F0502020204030204"/>
            </a:endParaRPr>
          </a:p>
          <a:p>
            <a:pPr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Die Schülerinnen und Schüler</a:t>
            </a:r>
            <a:endParaRPr lang="de-DE">
              <a:solidFill>
                <a:srgbClr val="404040"/>
              </a:solidFill>
              <a:latin typeface="Book Antiqua"/>
            </a:endParaRPr>
          </a:p>
          <a:p>
            <a:pPr>
              <a:lnSpc>
                <a:spcPct val="90000"/>
              </a:lnSpc>
              <a:buFont typeface="Wingdings" panose="020B0604020202020204" pitchFamily="34" charset="0"/>
              <a:buChar char="Ø"/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... können sich an Gelerntes erinnern.</a:t>
            </a:r>
            <a:endParaRPr lang="de-DE">
              <a:solidFill>
                <a:srgbClr val="404040"/>
              </a:solidFill>
              <a:latin typeface="Book Antiqua"/>
            </a:endParaRPr>
          </a:p>
          <a:p>
            <a:pPr>
              <a:lnSpc>
                <a:spcPct val="90000"/>
              </a:lnSpc>
              <a:buFont typeface="Wingdings" panose="020B0604020202020204" pitchFamily="34" charset="0"/>
              <a:buChar char="Ø"/>
            </a:pPr>
            <a:r>
              <a:rPr lang="de-DE">
                <a:solidFill>
                  <a:srgbClr val="404040"/>
                </a:solidFill>
                <a:latin typeface="Book Antiqua"/>
                <a:cs typeface="Calibri"/>
              </a:rPr>
              <a:t>...können Lernprozesse reflektieren.</a:t>
            </a:r>
          </a:p>
          <a:p>
            <a:pPr>
              <a:lnSpc>
                <a:spcPct val="90000"/>
              </a:lnSpc>
              <a:buFont typeface="Wingdings" panose="020B0604020202020204" pitchFamily="34" charset="0"/>
              <a:buChar char="Ø"/>
            </a:pPr>
            <a:r>
              <a:rPr lang="de-DE">
                <a:solidFill>
                  <a:srgbClr val="404040"/>
                </a:solidFill>
                <a:latin typeface="Book Antiqua"/>
                <a:cs typeface="Calibri"/>
              </a:rPr>
              <a:t>...können mit den gewonnenen Informationen historische Fragen beantworten.</a:t>
            </a:r>
          </a:p>
          <a:p>
            <a:pPr>
              <a:lnSpc>
                <a:spcPct val="90000"/>
              </a:lnSpc>
            </a:pPr>
            <a:endParaRPr lang="de-DE">
              <a:solidFill>
                <a:srgbClr val="404040"/>
              </a:solidFill>
              <a:cs typeface="Calibri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C08C74D-46E2-4858-9F87-EE5398242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37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79B1A0F-FD93-4B92-85F4-980F66C7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</p:spTree>
    <p:extLst>
      <p:ext uri="{BB962C8B-B14F-4D97-AF65-F5344CB8AC3E}">
        <p14:creationId xmlns:p14="http://schemas.microsoft.com/office/powerpoint/2010/main" val="1180343413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2EE6DF-DD1C-4076-90D0-4B8664AB3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8074784" cy="1188720"/>
          </a:xfrm>
          <a:solidFill>
            <a:srgbClr val="FFFFFF"/>
          </a:solidFill>
        </p:spPr>
        <p:txBody>
          <a:bodyPr vert="horz" lIns="182880" tIns="182880" rIns="182880" bIns="182880" rtlCol="0" anchor="ctr">
            <a:noAutofit/>
          </a:bodyPr>
          <a:lstStyle/>
          <a:p>
            <a:r>
              <a:rPr lang="en-US">
                <a:latin typeface="Book Antiqua"/>
                <a:ea typeface="+mj-lt"/>
                <a:cs typeface="+mj-lt"/>
              </a:rPr>
              <a:t>6.Quiz</a:t>
            </a:r>
            <a:r>
              <a:rPr lang="en-US" sz="2000">
                <a:latin typeface="Book Antiqua"/>
                <a:ea typeface="+mj-lt"/>
                <a:cs typeface="+mj-lt"/>
              </a:rPr>
              <a:t> </a:t>
            </a:r>
            <a:br>
              <a:rPr lang="en-US" sz="2000">
                <a:latin typeface="Book Antiqua"/>
                <a:ea typeface="+mj-lt"/>
                <a:cs typeface="+mj-lt"/>
              </a:rPr>
            </a:br>
            <a:endParaRPr lang="en-US" sz="2000">
              <a:latin typeface="Book Antiqua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FD689-D4BF-4FD3-8B2C-EEA10F240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e-DE" b="1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Aufbereitung des Materials:</a:t>
            </a:r>
            <a:endParaRPr lang="de-DE">
              <a:solidFill>
                <a:srgbClr val="404040"/>
              </a:solidFill>
              <a:latin typeface="Book Antiqua"/>
              <a:cs typeface="Calibri" panose="020F0502020204030204"/>
            </a:endParaRPr>
          </a:p>
          <a:p>
            <a:pPr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</a:rPr>
              <a:t>Quiz mit markierten Schlüsselwörtern</a:t>
            </a:r>
          </a:p>
          <a:p>
            <a:pPr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  <a:cs typeface="Calibri"/>
              </a:rPr>
              <a:t>Quiz ohne markierte Schlüsselwörter</a:t>
            </a:r>
          </a:p>
          <a:p>
            <a:pPr lvl="1"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  <a:cs typeface="Calibri"/>
              </a:rPr>
              <a:t>Dokumentmappen zur Aufbewahrung</a:t>
            </a:r>
          </a:p>
          <a:p>
            <a:pPr lvl="1"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  <a:cs typeface="Calibri"/>
              </a:rPr>
              <a:t>Farbliche Kennzeichnung der Differenzierung</a:t>
            </a:r>
          </a:p>
          <a:p>
            <a:pPr lvl="1"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  <a:cs typeface="Calibri"/>
              </a:rPr>
              <a:t>Lösungsblätter </a:t>
            </a:r>
          </a:p>
          <a:p>
            <a:pPr lvl="1"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  <a:cs typeface="Calibri"/>
              </a:rPr>
              <a:t>Handreichung </a:t>
            </a:r>
          </a:p>
          <a:p>
            <a:pPr lvl="1">
              <a:lnSpc>
                <a:spcPct val="90000"/>
              </a:lnSpc>
            </a:pPr>
            <a:endParaRPr lang="de-DE">
              <a:solidFill>
                <a:srgbClr val="404040"/>
              </a:solidFill>
              <a:cs typeface="Calibri"/>
            </a:endParaRPr>
          </a:p>
          <a:p>
            <a:pPr lvl="1">
              <a:lnSpc>
                <a:spcPct val="90000"/>
              </a:lnSpc>
            </a:pPr>
            <a:endParaRPr lang="de-DE">
              <a:solidFill>
                <a:srgbClr val="404040"/>
              </a:solidFill>
              <a:cs typeface="Calibri"/>
            </a:endParaRPr>
          </a:p>
          <a:p>
            <a:pPr>
              <a:lnSpc>
                <a:spcPct val="90000"/>
              </a:lnSpc>
            </a:pPr>
            <a:endParaRPr lang="de-DE">
              <a:solidFill>
                <a:srgbClr val="404040"/>
              </a:solidFill>
              <a:cs typeface="Calibri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C08C74D-46E2-4858-9F87-EE5398242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38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79B1A0F-FD93-4B92-85F4-980F66C7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  <p:pic>
        <p:nvPicPr>
          <p:cNvPr id="9" name="Picture 10" descr="Calendar&#10;&#10;Description automatically generated">
            <a:extLst>
              <a:ext uri="{FF2B5EF4-FFF2-40B4-BE49-F238E27FC236}">
                <a16:creationId xmlns:a16="http://schemas.microsoft.com/office/drawing/2014/main" id="{A0FE3978-988D-4318-ADCF-6084344227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19" b="15278"/>
          <a:stretch/>
        </p:blipFill>
        <p:spPr>
          <a:xfrm rot="16200000">
            <a:off x="7503886" y="2202543"/>
            <a:ext cx="2743200" cy="27286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5E92C7-261C-4DAE-858B-3473B588D3E6}"/>
              </a:ext>
            </a:extLst>
          </p:cNvPr>
          <p:cNvSpPr txBox="1"/>
          <p:nvPr/>
        </p:nvSpPr>
        <p:spPr>
          <a:xfrm>
            <a:off x="8489576" y="4886885"/>
            <a:ext cx="27431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err="1"/>
              <a:t>Eigene</a:t>
            </a:r>
            <a:r>
              <a:rPr lang="en-US" sz="1200"/>
              <a:t> </a:t>
            </a:r>
            <a:r>
              <a:rPr lang="en-US" sz="1200" err="1"/>
              <a:t>Darstellung</a:t>
            </a:r>
            <a:r>
              <a:rPr lang="en-US" sz="1200"/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326379632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3343D1-3F84-42B8-938A-15EA8429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>
                <a:latin typeface="Book Antiqua"/>
              </a:rPr>
              <a:t>7. </a:t>
            </a:r>
            <a:r>
              <a:rPr lang="en-US" err="1">
                <a:latin typeface="Book Antiqua"/>
              </a:rPr>
              <a:t>Hufeisen</a:t>
            </a:r>
            <a:r>
              <a:rPr lang="en-US">
                <a:latin typeface="Book Antiqua"/>
              </a:rPr>
              <a:t> Gestalten 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8CB49B-1AF4-4FE1-AB21-01AAA67C3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41112" y="640555"/>
            <a:ext cx="7710608" cy="33120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DEFA6D-B8E6-4CF1-AAD2-1EFB4D69C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06812" y="806112"/>
            <a:ext cx="7379208" cy="2980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5" descr="Ein Bild, das Zubehör enthält.&#10;&#10;Beschreibung automatisch generiert.">
            <a:extLst>
              <a:ext uri="{FF2B5EF4-FFF2-40B4-BE49-F238E27FC236}">
                <a16:creationId xmlns:a16="http://schemas.microsoft.com/office/drawing/2014/main" id="{EA497B5D-3383-437B-A316-162FB1911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0" y="1225080"/>
            <a:ext cx="3374815" cy="2143007"/>
          </a:xfrm>
          <a:prstGeom prst="rect">
            <a:avLst/>
          </a:prstGeom>
        </p:spPr>
      </p:pic>
      <p:pic>
        <p:nvPicPr>
          <p:cNvPr id="4" name="Grafik 4" descr="Ein Bild, das farbig, ausgestaltet enthält.&#10;&#10;Beschreibung automatisch generiert.">
            <a:extLst>
              <a:ext uri="{FF2B5EF4-FFF2-40B4-BE49-F238E27FC236}">
                <a16:creationId xmlns:a16="http://schemas.microsoft.com/office/drawing/2014/main" id="{F007A3D4-DF85-47EA-A415-ADE32F5E9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56866" y="1265047"/>
            <a:ext cx="3374813" cy="2067072"/>
          </a:xfrm>
          <a:prstGeom prst="rect">
            <a:avLst/>
          </a:prstGeom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5B23EA1-8AE3-46ED-B63D-6328254D5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39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A5A8A72-ADB5-44CF-9FEC-792128C94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C11FEDE-2E3C-4F40-B490-1B35B58EF5BC}"/>
              </a:ext>
            </a:extLst>
          </p:cNvPr>
          <p:cNvSpPr txBox="1"/>
          <p:nvPr/>
        </p:nvSpPr>
        <p:spPr>
          <a:xfrm>
            <a:off x="7994650" y="3525836"/>
            <a:ext cx="1901826" cy="2616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100">
                <a:latin typeface="Book Antiqua"/>
              </a:rPr>
              <a:t>Eigene Darstellung , 2022</a:t>
            </a:r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253766217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86F101-ADC2-4B70-BF44-6796C295F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>
                <a:latin typeface="Book Antiqua"/>
              </a:rPr>
              <a:t>2. </a:t>
            </a:r>
            <a:r>
              <a:rPr lang="en-US" err="1">
                <a:latin typeface="Book Antiqua"/>
              </a:rPr>
              <a:t>Kurzportrait</a:t>
            </a:r>
            <a:r>
              <a:rPr lang="en-US">
                <a:latin typeface="Book Antiqua"/>
              </a:rPr>
              <a:t> des </a:t>
            </a:r>
            <a:r>
              <a:rPr lang="en-US" err="1">
                <a:latin typeface="Book Antiqua"/>
              </a:rPr>
              <a:t>Projektes</a:t>
            </a:r>
            <a:endParaRPr lang="en-US">
              <a:latin typeface="Book Antiqua"/>
            </a:endParaRP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EB20CA0E-4328-4547-8E74-C9DFDEAB43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92" y="706991"/>
            <a:ext cx="5374933" cy="3435125"/>
          </a:xfrm>
          <a:prstGeom prst="rect">
            <a:avLst/>
          </a:prstGeom>
        </p:spPr>
      </p:pic>
      <p:pic>
        <p:nvPicPr>
          <p:cNvPr id="4" name="Grafik 4">
            <a:extLst>
              <a:ext uri="{FF2B5EF4-FFF2-40B4-BE49-F238E27FC236}">
                <a16:creationId xmlns:a16="http://schemas.microsoft.com/office/drawing/2014/main" id="{F4C6634E-9379-FB43-BD18-D0BD52D84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69" y="488826"/>
            <a:ext cx="5353367" cy="3293948"/>
          </a:xfrm>
          <a:prstGeom prst="rect">
            <a:avLst/>
          </a:prstGeom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D524A797-86F4-4963-980E-A1EA27F74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4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5BD44C4D-45D0-45F1-9504-66C5BDF0B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</p:spTree>
    <p:extLst>
      <p:ext uri="{BB962C8B-B14F-4D97-AF65-F5344CB8AC3E}">
        <p14:creationId xmlns:p14="http://schemas.microsoft.com/office/powerpoint/2010/main" val="3291302010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C41DC6-33EC-4677-B4CC-FF423A273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de-DE">
                <a:latin typeface="Book Antiqua"/>
              </a:rPr>
              <a:t>7. Hufeisen Gestalten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7AC2D9-AECF-4A6E-8BE2-408B0D74B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e-DE" sz="1600" b="1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Handlung der Kinder:</a:t>
            </a:r>
            <a:endParaRPr lang="de-DE" sz="1600" b="1">
              <a:solidFill>
                <a:srgbClr val="404040"/>
              </a:solidFill>
              <a:latin typeface="Book Antiqua"/>
              <a:cs typeface="Calibri" panose="020F0502020204030204"/>
            </a:endParaRPr>
          </a:p>
          <a:p>
            <a:pPr lvl="1"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Ein Hufeisen aus Holz individuell gestalten, sodass währenddessen die Auswertung des Quiz' durch das Museumspersonal vorgenommen werden kann</a:t>
            </a:r>
          </a:p>
          <a:p>
            <a:pPr lvl="1">
              <a:lnSpc>
                <a:spcPct val="90000"/>
              </a:lnSpc>
            </a:pPr>
            <a:endParaRPr lang="de-DE">
              <a:solidFill>
                <a:srgbClr val="404040"/>
              </a:solidFill>
              <a:latin typeface="Book Antiqua"/>
              <a:ea typeface="+mn-lt"/>
              <a:cs typeface="+mn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 sz="1600" b="1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Was haben wir uns dabei gedacht? </a:t>
            </a:r>
            <a:endParaRPr lang="de-DE" sz="1600" b="1">
              <a:latin typeface="Book Antiqua"/>
            </a:endParaRPr>
          </a:p>
          <a:p>
            <a:pPr lvl="1"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Praktisches Arbeiten</a:t>
            </a:r>
            <a:endParaRPr lang="de-DE">
              <a:solidFill>
                <a:srgbClr val="404040"/>
              </a:solidFill>
              <a:latin typeface="Book Antiqua"/>
            </a:endParaRPr>
          </a:p>
          <a:p>
            <a:pPr lvl="1"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Etwas mit nach Hause nehmen </a:t>
            </a:r>
            <a:endParaRPr lang="de-DE">
              <a:solidFill>
                <a:srgbClr val="404040"/>
              </a:solidFill>
              <a:latin typeface="Book Antiqua"/>
            </a:endParaRPr>
          </a:p>
          <a:p>
            <a:pPr lvl="1"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Kreativität und Spaß</a:t>
            </a:r>
            <a:endParaRPr lang="de-DE">
              <a:solidFill>
                <a:srgbClr val="404040"/>
              </a:solidFill>
              <a:latin typeface="Book Antiqua"/>
            </a:endParaRPr>
          </a:p>
          <a:p>
            <a:pPr lvl="1"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Bildungsziele</a:t>
            </a:r>
            <a:endParaRPr lang="de-DE">
              <a:solidFill>
                <a:srgbClr val="404040"/>
              </a:solidFill>
              <a:latin typeface="Book Antiqua"/>
            </a:endParaRPr>
          </a:p>
          <a:p>
            <a:pPr>
              <a:lnSpc>
                <a:spcPct val="90000"/>
              </a:lnSpc>
            </a:pPr>
            <a:endParaRPr lang="de-DE">
              <a:solidFill>
                <a:srgbClr val="404040"/>
              </a:solidFill>
              <a:cs typeface="Calibri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8FE8625-D70A-419F-9675-843024D49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40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44E6B3-CDCD-4E4C-82F8-8EC7D19F0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</p:spTree>
    <p:extLst>
      <p:ext uri="{BB962C8B-B14F-4D97-AF65-F5344CB8AC3E}">
        <p14:creationId xmlns:p14="http://schemas.microsoft.com/office/powerpoint/2010/main" val="2206425790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F7F8A5-821C-4DE3-AF09-F4A2C5626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5894832" cy="1188720"/>
          </a:xfrm>
        </p:spPr>
        <p:txBody>
          <a:bodyPr>
            <a:normAutofit/>
          </a:bodyPr>
          <a:lstStyle/>
          <a:p>
            <a:r>
              <a:rPr lang="de-DE">
                <a:latin typeface="Book Antiqua"/>
              </a:rPr>
              <a:t>7. Hufeisen Gestalten 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584F6F-3BFB-4FF1-8C30-F0BEC539A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3" y="2638044"/>
            <a:ext cx="6233192" cy="35807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90000"/>
              </a:lnSpc>
            </a:pPr>
            <a:r>
              <a:rPr lang="de-DE" sz="1600" b="1">
                <a:latin typeface="Book Antiqua"/>
                <a:ea typeface="+mn-lt"/>
                <a:cs typeface="+mn-lt"/>
              </a:rPr>
              <a:t>Praktisches Arbeiten</a:t>
            </a:r>
            <a:endParaRPr lang="de-DE" sz="1600">
              <a:latin typeface="Book Antiqua"/>
            </a:endParaRPr>
          </a:p>
          <a:p>
            <a:pPr lvl="1">
              <a:lnSpc>
                <a:spcPct val="90000"/>
              </a:lnSpc>
            </a:pPr>
            <a:r>
              <a:rPr lang="de-DE">
                <a:latin typeface="Book Antiqua"/>
                <a:ea typeface="+mn-lt"/>
                <a:cs typeface="+mn-lt"/>
              </a:rPr>
              <a:t>Werkzeuge/Produkte von vorgestellten Berufsfeldern herstellen </a:t>
            </a:r>
            <a:endParaRPr lang="de-DE">
              <a:latin typeface="Book Antiqua"/>
            </a:endParaRPr>
          </a:p>
          <a:p>
            <a:pPr lvl="1">
              <a:lnSpc>
                <a:spcPct val="90000"/>
              </a:lnSpc>
            </a:pPr>
            <a:r>
              <a:rPr lang="de-DE" strike="sngStrike">
                <a:latin typeface="Book Antiqua"/>
                <a:ea typeface="+mn-lt"/>
                <a:cs typeface="+mn-lt"/>
              </a:rPr>
              <a:t>Glasmalerei</a:t>
            </a:r>
            <a:r>
              <a:rPr lang="de-DE">
                <a:latin typeface="Book Antiqua"/>
                <a:ea typeface="+mn-lt"/>
                <a:cs typeface="+mn-lt"/>
              </a:rPr>
              <a:t>   -&gt; weil Materialkosten, Aufwand </a:t>
            </a:r>
            <a:endParaRPr lang="de-DE">
              <a:latin typeface="Book Antiqua"/>
            </a:endParaRPr>
          </a:p>
          <a:p>
            <a:pPr lvl="1">
              <a:lnSpc>
                <a:spcPct val="90000"/>
              </a:lnSpc>
            </a:pPr>
            <a:r>
              <a:rPr lang="de-DE" strike="sngStrike">
                <a:latin typeface="Book Antiqua"/>
                <a:ea typeface="+mn-lt"/>
                <a:cs typeface="+mn-lt"/>
              </a:rPr>
              <a:t>Brot backen </a:t>
            </a:r>
            <a:r>
              <a:rPr lang="de-DE">
                <a:latin typeface="Book Antiqua"/>
                <a:ea typeface="+mn-lt"/>
                <a:cs typeface="+mn-lt"/>
              </a:rPr>
              <a:t>  -&gt; weil zeitlicher Aufwand, Ofen müsste vorhanden sein</a:t>
            </a:r>
            <a:endParaRPr lang="de-DE">
              <a:latin typeface="Book Antiqua"/>
            </a:endParaRPr>
          </a:p>
          <a:p>
            <a:pPr lvl="1">
              <a:lnSpc>
                <a:spcPct val="90000"/>
              </a:lnSpc>
            </a:pPr>
            <a:r>
              <a:rPr lang="de-DE">
                <a:latin typeface="Book Antiqua"/>
                <a:ea typeface="+mn-lt"/>
                <a:cs typeface="+mn-lt"/>
              </a:rPr>
              <a:t>Hufeisengestaltung   -&gt; Verknüpfung zum Text; Bedeutung Hufeisen als Glücksbringer; Umsetzung realisierbar </a:t>
            </a:r>
            <a:endParaRPr lang="de-DE">
              <a:latin typeface="Book Antiqua"/>
            </a:endParaRPr>
          </a:p>
          <a:p>
            <a:pPr>
              <a:lnSpc>
                <a:spcPct val="90000"/>
              </a:lnSpc>
            </a:pPr>
            <a:r>
              <a:rPr lang="de-DE" sz="1600">
                <a:solidFill>
                  <a:srgbClr val="CEDADE"/>
                </a:solidFill>
                <a:latin typeface="Book Antiqua"/>
                <a:ea typeface="+mn-lt"/>
                <a:cs typeface="+mn-lt"/>
              </a:rPr>
              <a:t>Etwas mit nach Hause nehmen </a:t>
            </a:r>
            <a:endParaRPr lang="de-DE" sz="1600">
              <a:solidFill>
                <a:srgbClr val="CEDADE"/>
              </a:solidFill>
              <a:latin typeface="Book Antiqua"/>
            </a:endParaRPr>
          </a:p>
          <a:p>
            <a:pPr>
              <a:lnSpc>
                <a:spcPct val="90000"/>
              </a:lnSpc>
            </a:pPr>
            <a:r>
              <a:rPr lang="de-DE" sz="1600">
                <a:solidFill>
                  <a:srgbClr val="CEDADE"/>
                </a:solidFill>
                <a:latin typeface="Book Antiqua"/>
                <a:ea typeface="+mn-lt"/>
                <a:cs typeface="+mn-lt"/>
              </a:rPr>
              <a:t>Kreativität und Spaß</a:t>
            </a:r>
            <a:endParaRPr lang="de-DE" sz="1600">
              <a:solidFill>
                <a:srgbClr val="CEDADE"/>
              </a:solidFill>
              <a:latin typeface="Book Antiqua"/>
            </a:endParaRPr>
          </a:p>
          <a:p>
            <a:pPr>
              <a:lnSpc>
                <a:spcPct val="90000"/>
              </a:lnSpc>
            </a:pPr>
            <a:r>
              <a:rPr lang="de-DE" sz="1600">
                <a:solidFill>
                  <a:srgbClr val="CEDADE"/>
                </a:solidFill>
                <a:latin typeface="Book Antiqua"/>
                <a:ea typeface="+mn-lt"/>
                <a:cs typeface="+mn-lt"/>
              </a:rPr>
              <a:t>Bildungsziele</a:t>
            </a:r>
            <a:endParaRPr lang="de-DE" sz="1600">
              <a:solidFill>
                <a:srgbClr val="CEDADE"/>
              </a:solidFill>
              <a:latin typeface="Book Antiqua"/>
            </a:endParaRPr>
          </a:p>
          <a:p>
            <a:pPr>
              <a:lnSpc>
                <a:spcPct val="90000"/>
              </a:lnSpc>
            </a:pPr>
            <a:endParaRPr lang="de-DE" sz="1600">
              <a:cs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9398A9-0D0D-4901-BDDF-B3D93CECA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6706" y="964692"/>
            <a:ext cx="3986784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1FEC3B-E514-4E21-B2CB-7903A7356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1298" y="1128683"/>
            <a:ext cx="3657600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3D6A835F-50B8-49CE-9121-F1A57DB53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890" y="2268025"/>
            <a:ext cx="3328416" cy="2329891"/>
          </a:xfrm>
          <a:prstGeom prst="rect">
            <a:avLst/>
          </a:prstGeom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794CCA3-3A08-45FA-BE1A-E211E3E2F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41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BF6E00F-89B1-4668-A602-D650EDDC4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</p:spTree>
    <p:extLst>
      <p:ext uri="{BB962C8B-B14F-4D97-AF65-F5344CB8AC3E}">
        <p14:creationId xmlns:p14="http://schemas.microsoft.com/office/powerpoint/2010/main" val="3181352610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4637C-0871-438F-8FCA-A4B3623E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5894832" cy="1188720"/>
          </a:xfrm>
        </p:spPr>
        <p:txBody>
          <a:bodyPr>
            <a:normAutofit/>
          </a:bodyPr>
          <a:lstStyle/>
          <a:p>
            <a:r>
              <a:rPr lang="de-DE">
                <a:latin typeface="Book Antiqua"/>
              </a:rPr>
              <a:t>7. </a:t>
            </a:r>
            <a:r>
              <a:rPr lang="de-DE" err="1">
                <a:latin typeface="Book Antiqua"/>
              </a:rPr>
              <a:t>hufeisen</a:t>
            </a:r>
            <a:r>
              <a:rPr lang="de-DE">
                <a:latin typeface="Book Antiqua"/>
              </a:rPr>
              <a:t> Gestalten</a:t>
            </a:r>
            <a:r>
              <a:rPr lang="de-DE"/>
              <a:t> 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0500CD-9B4E-4D93-88AA-F7898C5C8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3" y="2638044"/>
            <a:ext cx="5963317" cy="32632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/>
            <a:r>
              <a:rPr lang="de-DE">
                <a:solidFill>
                  <a:srgbClr val="CEDADE"/>
                </a:solidFill>
                <a:latin typeface="Book Antiqua"/>
                <a:ea typeface="+mn-lt"/>
                <a:cs typeface="+mn-lt"/>
              </a:rPr>
              <a:t>Praktisches Arbeiten</a:t>
            </a:r>
            <a:endParaRPr lang="de-DE">
              <a:solidFill>
                <a:srgbClr val="CEDADE"/>
              </a:solidFill>
              <a:latin typeface="Book Antiqua"/>
            </a:endParaRPr>
          </a:p>
          <a:p>
            <a:r>
              <a:rPr lang="de-DE" b="1">
                <a:latin typeface="Book Antiqua"/>
                <a:ea typeface="+mn-lt"/>
                <a:cs typeface="+mn-lt"/>
              </a:rPr>
              <a:t>Etwas mit nach Hause nehmen </a:t>
            </a:r>
            <a:endParaRPr lang="de-DE">
              <a:latin typeface="Book Antiqua"/>
            </a:endParaRPr>
          </a:p>
          <a:p>
            <a:pPr lvl="1"/>
            <a:r>
              <a:rPr lang="de-DE">
                <a:latin typeface="Book Antiqua"/>
                <a:ea typeface="+mn-lt"/>
                <a:cs typeface="+mn-lt"/>
              </a:rPr>
              <a:t>Gesprächsanlass</a:t>
            </a:r>
            <a:endParaRPr lang="de-DE">
              <a:latin typeface="Book Antiqua"/>
            </a:endParaRPr>
          </a:p>
          <a:p>
            <a:pPr lvl="1"/>
            <a:r>
              <a:rPr lang="de-DE">
                <a:latin typeface="Book Antiqua"/>
                <a:ea typeface="+mn-lt"/>
                <a:cs typeface="+mn-lt"/>
              </a:rPr>
              <a:t>Gemeinsame Evaluation und Reflektion zu Hause  </a:t>
            </a:r>
            <a:endParaRPr lang="de-DE">
              <a:latin typeface="Book Antiqua"/>
            </a:endParaRPr>
          </a:p>
          <a:p>
            <a:pPr lvl="1"/>
            <a:r>
              <a:rPr lang="de-DE">
                <a:latin typeface="Book Antiqua"/>
                <a:ea typeface="+mn-lt"/>
                <a:cs typeface="+mn-lt"/>
              </a:rPr>
              <a:t>ggf. Aufkommen von neuen Fragen </a:t>
            </a:r>
            <a:endParaRPr lang="de-DE">
              <a:latin typeface="Book Antiqua"/>
            </a:endParaRPr>
          </a:p>
          <a:p>
            <a:r>
              <a:rPr lang="de-DE">
                <a:solidFill>
                  <a:srgbClr val="CEDADE"/>
                </a:solidFill>
                <a:latin typeface="Book Antiqua"/>
                <a:ea typeface="+mn-lt"/>
                <a:cs typeface="+mn-lt"/>
              </a:rPr>
              <a:t>Kreativität und Spaß</a:t>
            </a:r>
            <a:endParaRPr lang="de-DE">
              <a:solidFill>
                <a:srgbClr val="CEDADE"/>
              </a:solidFill>
              <a:latin typeface="Book Antiqua"/>
            </a:endParaRPr>
          </a:p>
          <a:p>
            <a:r>
              <a:rPr lang="de-DE">
                <a:solidFill>
                  <a:srgbClr val="CEDADE"/>
                </a:solidFill>
                <a:latin typeface="Book Antiqua"/>
                <a:ea typeface="+mn-lt"/>
                <a:cs typeface="+mn-lt"/>
              </a:rPr>
              <a:t>Bildungsziele</a:t>
            </a:r>
            <a:endParaRPr lang="de-DE">
              <a:solidFill>
                <a:srgbClr val="CEDADE"/>
              </a:solidFill>
              <a:latin typeface="Book Antiqua"/>
            </a:endParaRPr>
          </a:p>
          <a:p>
            <a:endParaRPr lang="de-DE">
              <a:cs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9398A9-0D0D-4901-BDDF-B3D93CECA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6706" y="964692"/>
            <a:ext cx="3986784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1FEC3B-E514-4E21-B2CB-7903A7356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1298" y="1128683"/>
            <a:ext cx="3657600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8A92C86F-B53F-4F93-8403-CF84F6E68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890" y="1768763"/>
            <a:ext cx="3328416" cy="3328416"/>
          </a:xfrm>
          <a:prstGeom prst="rect">
            <a:avLst/>
          </a:prstGeom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8D7BA84-E761-48A3-AC02-87ED74820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42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0B8FAB9-0548-49F0-8C83-F902C6FF3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</p:spTree>
    <p:extLst>
      <p:ext uri="{BB962C8B-B14F-4D97-AF65-F5344CB8AC3E}">
        <p14:creationId xmlns:p14="http://schemas.microsoft.com/office/powerpoint/2010/main" val="1755733560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478855-16DF-41E4-9F1F-4D3177549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/>
          <a:lstStyle/>
          <a:p>
            <a:r>
              <a:rPr lang="de-DE">
                <a:latin typeface="Book Antiqua"/>
              </a:rPr>
              <a:t>7</a:t>
            </a:r>
            <a:r>
              <a:rPr lang="de-DE">
                <a:latin typeface="Book Antiqua"/>
                <a:ea typeface="+mj-lt"/>
                <a:cs typeface="+mj-lt"/>
              </a:rPr>
              <a:t>. HUFEISEN GESTALTEN 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256F17-56F4-438E-ABAC-8293F5B5F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>
                <a:solidFill>
                  <a:srgbClr val="CEDADE"/>
                </a:solidFill>
                <a:latin typeface="Book Antiqua"/>
                <a:ea typeface="+mn-lt"/>
                <a:cs typeface="+mn-lt"/>
              </a:rPr>
              <a:t>Praktisches Arbeiten</a:t>
            </a:r>
            <a:endParaRPr lang="de-DE">
              <a:solidFill>
                <a:srgbClr val="CEDADE"/>
              </a:solidFill>
              <a:latin typeface="Book Antiqua"/>
              <a:cs typeface="Calibri" panose="020F0502020204030204"/>
            </a:endParaRPr>
          </a:p>
          <a:p>
            <a:r>
              <a:rPr lang="de-DE">
                <a:solidFill>
                  <a:srgbClr val="CEDADE"/>
                </a:solidFill>
                <a:latin typeface="Book Antiqua"/>
                <a:ea typeface="+mn-lt"/>
                <a:cs typeface="+mn-lt"/>
              </a:rPr>
              <a:t>Etwas mit nach Hause nehmen </a:t>
            </a:r>
            <a:endParaRPr lang="de-DE">
              <a:solidFill>
                <a:srgbClr val="CEDADE"/>
              </a:solidFill>
              <a:latin typeface="Book Antiqua"/>
            </a:endParaRPr>
          </a:p>
          <a:p>
            <a:r>
              <a:rPr lang="de-DE" b="1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Kreativität und Spaß</a:t>
            </a:r>
            <a:endParaRPr lang="de-DE">
              <a:solidFill>
                <a:srgbClr val="404040"/>
              </a:solidFill>
              <a:latin typeface="Book Antiqua"/>
            </a:endParaRPr>
          </a:p>
          <a:p>
            <a:pPr lvl="1"/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Ausgleich zu Theorie</a:t>
            </a:r>
            <a:endParaRPr lang="de-DE">
              <a:solidFill>
                <a:srgbClr val="404040"/>
              </a:solidFill>
              <a:latin typeface="Book Antiqua"/>
            </a:endParaRPr>
          </a:p>
          <a:p>
            <a:pPr lvl="1"/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Verschiedene Interessen werden angesprochen</a:t>
            </a:r>
            <a:endParaRPr lang="de-DE">
              <a:solidFill>
                <a:srgbClr val="404040"/>
              </a:solidFill>
              <a:latin typeface="Book Antiqua"/>
            </a:endParaRPr>
          </a:p>
          <a:p>
            <a:r>
              <a:rPr lang="de-DE">
                <a:solidFill>
                  <a:srgbClr val="CEDADE"/>
                </a:solidFill>
                <a:latin typeface="Book Antiqua"/>
                <a:ea typeface="+mn-lt"/>
                <a:cs typeface="+mn-lt"/>
              </a:rPr>
              <a:t>Bildungsziele</a:t>
            </a:r>
            <a:endParaRPr lang="de-DE">
              <a:solidFill>
                <a:srgbClr val="CEDADE"/>
              </a:solidFill>
              <a:latin typeface="Book Antiqua"/>
            </a:endParaRPr>
          </a:p>
          <a:p>
            <a:endParaRPr lang="de-DE">
              <a:solidFill>
                <a:srgbClr val="404040"/>
              </a:solidFill>
              <a:cs typeface="Calibri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6BCBAF5-3502-4011-8D22-78C2BC85F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43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0F2FA71-0169-423E-808E-28A0216B3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</p:spTree>
    <p:extLst>
      <p:ext uri="{BB962C8B-B14F-4D97-AF65-F5344CB8AC3E}">
        <p14:creationId xmlns:p14="http://schemas.microsoft.com/office/powerpoint/2010/main" val="1012337507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CAFEB6-4AC4-435F-A8AA-31F861E1D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/>
          <a:lstStyle/>
          <a:p>
            <a:r>
              <a:rPr lang="de-DE">
                <a:latin typeface="Book Antiqua"/>
                <a:ea typeface="+mj-lt"/>
                <a:cs typeface="+mj-lt"/>
              </a:rPr>
              <a:t>7. HUFEISEN GESTALTEN </a:t>
            </a:r>
            <a:endParaRPr lang="de-DE">
              <a:latin typeface="Book Antiqua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2F760B-AED9-4141-A7A9-C9C6B739D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954137" cy="305388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1600">
                <a:solidFill>
                  <a:srgbClr val="CEDADE"/>
                </a:solidFill>
                <a:latin typeface="Book Antiqua"/>
                <a:ea typeface="+mn-lt"/>
                <a:cs typeface="+mn-lt"/>
              </a:rPr>
              <a:t>Praktisches Arbeiten</a:t>
            </a:r>
            <a:endParaRPr lang="de-DE" sz="1600">
              <a:solidFill>
                <a:srgbClr val="CEDADE"/>
              </a:solidFill>
              <a:latin typeface="Book Antiqua"/>
              <a:cs typeface="Calibri" panose="020F0502020204030204"/>
            </a:endParaRPr>
          </a:p>
          <a:p>
            <a:pPr>
              <a:lnSpc>
                <a:spcPct val="90000"/>
              </a:lnSpc>
            </a:pPr>
            <a:r>
              <a:rPr lang="de-DE" sz="1600">
                <a:solidFill>
                  <a:srgbClr val="CEDADE"/>
                </a:solidFill>
                <a:latin typeface="Book Antiqua"/>
                <a:ea typeface="+mn-lt"/>
                <a:cs typeface="+mn-lt"/>
              </a:rPr>
              <a:t>Etwas mit nach Hause nehmen </a:t>
            </a:r>
            <a:endParaRPr lang="de-DE" sz="1600">
              <a:solidFill>
                <a:srgbClr val="CEDADE"/>
              </a:solidFill>
              <a:latin typeface="Book Antiqua"/>
            </a:endParaRPr>
          </a:p>
          <a:p>
            <a:pPr>
              <a:lnSpc>
                <a:spcPct val="90000"/>
              </a:lnSpc>
            </a:pPr>
            <a:r>
              <a:rPr lang="de-DE" sz="1600">
                <a:solidFill>
                  <a:srgbClr val="CEDADE"/>
                </a:solidFill>
                <a:latin typeface="Book Antiqua"/>
                <a:ea typeface="+mn-lt"/>
                <a:cs typeface="+mn-lt"/>
              </a:rPr>
              <a:t>Kreativität und Spaß</a:t>
            </a:r>
            <a:endParaRPr lang="de-DE" sz="1600">
              <a:solidFill>
                <a:srgbClr val="CEDADE"/>
              </a:solidFill>
              <a:latin typeface="Book Antiqua"/>
            </a:endParaRPr>
          </a:p>
          <a:p>
            <a:pPr>
              <a:lnSpc>
                <a:spcPct val="90000"/>
              </a:lnSpc>
            </a:pPr>
            <a:r>
              <a:rPr lang="de-DE" sz="1600" b="1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Bildungsziele (Überfachliche Kompetenzen) </a:t>
            </a:r>
            <a:endParaRPr lang="de-DE" sz="1600">
              <a:solidFill>
                <a:srgbClr val="404040"/>
              </a:solidFill>
              <a:latin typeface="Book Antiqua"/>
            </a:endParaRPr>
          </a:p>
          <a:p>
            <a:pPr marL="457200" lvl="2" indent="0">
              <a:lnSpc>
                <a:spcPct val="90000"/>
              </a:lnSpc>
              <a:buNone/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Die Schülerinnen und Schüler</a:t>
            </a:r>
            <a:endParaRPr lang="de-DE">
              <a:solidFill>
                <a:srgbClr val="404040"/>
              </a:solidFill>
              <a:latin typeface="Book Antiqua"/>
            </a:endParaRPr>
          </a:p>
          <a:p>
            <a:pPr marL="742950" lvl="2" indent="-285750">
              <a:lnSpc>
                <a:spcPct val="90000"/>
              </a:lnSpc>
              <a:buFont typeface="Wingdings" panose="020B0604020202020204" pitchFamily="34" charset="0"/>
              <a:buChar char="Ø"/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… können kreative Ideen entfalten. </a:t>
            </a:r>
          </a:p>
          <a:p>
            <a:pPr marL="742950" lvl="2" indent="-285750">
              <a:lnSpc>
                <a:spcPct val="90000"/>
              </a:lnSpc>
              <a:buFont typeface="Wingdings" panose="020B0604020202020204" pitchFamily="34" charset="0"/>
              <a:buChar char="Ø"/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… können sich konzentriert mit einer Sache beschäftigen.</a:t>
            </a:r>
            <a:endParaRPr lang="de-DE">
              <a:solidFill>
                <a:srgbClr val="404040"/>
              </a:solidFill>
              <a:latin typeface="Book Antiqua"/>
            </a:endParaRPr>
          </a:p>
          <a:p>
            <a:pPr marL="742950" lvl="2" indent="-285750">
              <a:lnSpc>
                <a:spcPct val="90000"/>
              </a:lnSpc>
              <a:buFont typeface="Wingdings" panose="020B0604020202020204" pitchFamily="34" charset="0"/>
              <a:buChar char="Ø"/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… sind motiviert, etwas zu schaffen. </a:t>
            </a:r>
            <a:endParaRPr lang="de-DE">
              <a:solidFill>
                <a:srgbClr val="404040"/>
              </a:solidFill>
              <a:latin typeface="Book Antiqua"/>
            </a:endParaRPr>
          </a:p>
          <a:p>
            <a:pPr>
              <a:lnSpc>
                <a:spcPct val="90000"/>
              </a:lnSpc>
            </a:pPr>
            <a:endParaRPr lang="de-DE" sz="1700">
              <a:solidFill>
                <a:srgbClr val="404040"/>
              </a:solidFill>
              <a:cs typeface="Calibri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308997D-7585-43F6-BE41-4F9EB2549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44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32E0F71-C779-4FC1-B8A8-C470D3FF0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</p:spTree>
    <p:extLst>
      <p:ext uri="{BB962C8B-B14F-4D97-AF65-F5344CB8AC3E}">
        <p14:creationId xmlns:p14="http://schemas.microsoft.com/office/powerpoint/2010/main" val="3970803783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D37534-74F6-4697-8E65-99F22F071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7675" y="830714"/>
            <a:ext cx="6092952" cy="1188720"/>
          </a:xfrm>
        </p:spPr>
        <p:txBody>
          <a:bodyPr>
            <a:normAutofit/>
          </a:bodyPr>
          <a:lstStyle/>
          <a:p>
            <a:r>
              <a:rPr lang="de-DE" sz="2600">
                <a:latin typeface="Book Antiqua"/>
              </a:rPr>
              <a:t>7. Hufeisen gestalten</a:t>
            </a:r>
          </a:p>
        </p:txBody>
      </p:sp>
      <p:pic>
        <p:nvPicPr>
          <p:cNvPr id="7" name="Grafik 7" descr="Ein Bild, das farbig, ausgestaltet enthält.&#10;&#10;Beschreibung automatisch generiert.">
            <a:extLst>
              <a:ext uri="{FF2B5EF4-FFF2-40B4-BE49-F238E27FC236}">
                <a16:creationId xmlns:a16="http://schemas.microsoft.com/office/drawing/2014/main" id="{B763B5B1-2465-42A9-8699-FB467F5FD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09" b="-1"/>
          <a:stretch/>
        </p:blipFill>
        <p:spPr>
          <a:xfrm>
            <a:off x="206492" y="2994193"/>
            <a:ext cx="3372707" cy="2153336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D9DC21-9545-4EB2-A614-DEB75E2CE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3514" y="2475145"/>
            <a:ext cx="6142233" cy="34092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>
                <a:latin typeface="Book Antiqua"/>
                <a:ea typeface="+mn-lt"/>
                <a:cs typeface="+mn-lt"/>
              </a:rPr>
              <a:t>Zum Material:</a:t>
            </a:r>
            <a:endParaRPr lang="de-DE" b="1">
              <a:latin typeface="Book Antiqua"/>
            </a:endParaRPr>
          </a:p>
          <a:p>
            <a:pPr lvl="1"/>
            <a:r>
              <a:rPr lang="de-DE">
                <a:latin typeface="Book Antiqua"/>
                <a:ea typeface="+mn-lt"/>
                <a:cs typeface="+mn-lt"/>
              </a:rPr>
              <a:t>24 Holzhufeisen</a:t>
            </a:r>
            <a:endParaRPr lang="de-DE">
              <a:latin typeface="Book Antiqua"/>
            </a:endParaRPr>
          </a:p>
          <a:p>
            <a:pPr lvl="1"/>
            <a:r>
              <a:rPr lang="de-DE">
                <a:latin typeface="Book Antiqua"/>
                <a:ea typeface="+mn-lt"/>
                <a:cs typeface="+mn-lt"/>
              </a:rPr>
              <a:t>Bunt- und Filzstifte </a:t>
            </a:r>
          </a:p>
          <a:p>
            <a:pPr lvl="1"/>
            <a:r>
              <a:rPr lang="de-DE">
                <a:latin typeface="Book Antiqua"/>
                <a:ea typeface="+mn-lt"/>
                <a:cs typeface="+mn-lt"/>
              </a:rPr>
              <a:t>Beispielhufeisen </a:t>
            </a:r>
            <a:endParaRPr lang="de-DE">
              <a:latin typeface="Book Antiqua"/>
            </a:endParaRPr>
          </a:p>
          <a:p>
            <a:pPr marL="0" indent="0">
              <a:buNone/>
            </a:pPr>
            <a:r>
              <a:rPr lang="de-DE" b="1">
                <a:latin typeface="Book Antiqua"/>
                <a:ea typeface="+mn-lt"/>
                <a:cs typeface="+mn-lt"/>
              </a:rPr>
              <a:t>Was haben wir uns dabei gedacht?</a:t>
            </a:r>
            <a:endParaRPr lang="de-DE">
              <a:latin typeface="Book Antiqua"/>
              <a:ea typeface="+mn-lt"/>
              <a:cs typeface="+mn-lt"/>
            </a:endParaRPr>
          </a:p>
          <a:p>
            <a:pPr marL="514350" lvl="1" indent="-285750"/>
            <a:r>
              <a:rPr lang="de-DE">
                <a:latin typeface="Book Antiqua"/>
                <a:ea typeface="+mn-lt"/>
                <a:cs typeface="+mn-lt"/>
              </a:rPr>
              <a:t>24 Stück in einer Packung (Amazon) </a:t>
            </a:r>
            <a:endParaRPr lang="de-DE">
              <a:latin typeface="Book Antiqua"/>
            </a:endParaRPr>
          </a:p>
          <a:p>
            <a:pPr lvl="1"/>
            <a:r>
              <a:rPr lang="de-DE">
                <a:latin typeface="Book Antiqua"/>
                <a:ea typeface="+mn-lt"/>
                <a:cs typeface="+mn-lt"/>
              </a:rPr>
              <a:t>Bunt- und Filzstifte können mehrfach von Klassen genutzt werden</a:t>
            </a:r>
            <a:endParaRPr lang="de-DE">
              <a:latin typeface="Book Antiqua"/>
            </a:endParaRPr>
          </a:p>
          <a:p>
            <a:pPr lvl="1"/>
            <a:r>
              <a:rPr lang="de-DE">
                <a:latin typeface="Book Antiqua"/>
                <a:ea typeface="+mn-lt"/>
                <a:cs typeface="+mn-lt"/>
              </a:rPr>
              <a:t>Besorgen des Materials unkompliziert </a:t>
            </a:r>
            <a:endParaRPr lang="de-DE">
              <a:latin typeface="Book Antiqua"/>
            </a:endParaRPr>
          </a:p>
          <a:p>
            <a:endParaRPr lang="de-DE"/>
          </a:p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C6A1A-E895-4C5E-A314-3070565F7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Modulprüfung "Fachdidaktische Gestaltung des Sachunterrichts"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B7862C7-818E-4364-8668-A82818227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A7A6979-0714-4377-B894-6BE4C2D6E202}" type="slidenum">
              <a:rPr lang="en-US" dirty="0"/>
              <a:pPr>
                <a:lnSpc>
                  <a:spcPct val="90000"/>
                </a:lnSpc>
                <a:spcAft>
                  <a:spcPts val="600"/>
                </a:spcAft>
              </a:pPr>
              <a:t>45</a:t>
            </a:fld>
            <a:endParaRPr lang="en-US"/>
          </a:p>
        </p:txBody>
      </p:sp>
      <p:pic>
        <p:nvPicPr>
          <p:cNvPr id="9" name="Grafik 9" descr="Ein Bild, das Text, drinnen, farbig enthält.&#10;&#10;Beschreibung automatisch generiert.">
            <a:extLst>
              <a:ext uri="{FF2B5EF4-FFF2-40B4-BE49-F238E27FC236}">
                <a16:creationId xmlns:a16="http://schemas.microsoft.com/office/drawing/2014/main" id="{87E7F761-E77E-4699-9A63-667F20722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42" y="964239"/>
            <a:ext cx="3371222" cy="1915018"/>
          </a:xfrm>
          <a:prstGeom prst="rect">
            <a:avLst/>
          </a:prstGeom>
        </p:spPr>
      </p:pic>
      <p:pic>
        <p:nvPicPr>
          <p:cNvPr id="10" name="Grafik 10" descr="Ein Bild, das drinnen, Wand, ausgestaltet, angeordnet enthält.&#10;&#10;Beschreibung automatisch generiert.">
            <a:extLst>
              <a:ext uri="{FF2B5EF4-FFF2-40B4-BE49-F238E27FC236}">
                <a16:creationId xmlns:a16="http://schemas.microsoft.com/office/drawing/2014/main" id="{460B8AFB-FEC3-49D1-ABD0-BFF5E98D8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852" y="1428279"/>
            <a:ext cx="1866272" cy="354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90955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3343D1-3F84-42B8-938A-15EA8429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>
                <a:latin typeface="Book Antiqua"/>
              </a:rPr>
              <a:t>8.Siegerehrung des Quiz 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8CB49B-1AF4-4FE1-AB21-01AAA67C3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41112" y="640555"/>
            <a:ext cx="7710608" cy="33120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DEFA6D-B8E6-4CF1-AAD2-1EFB4D69C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06812" y="806112"/>
            <a:ext cx="7379208" cy="2980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5B23EA1-8AE3-46ED-B63D-6328254D5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46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A5A8A72-ADB5-44CF-9FEC-792128C94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C11FEDE-2E3C-4F40-B490-1B35B58EF5BC}"/>
              </a:ext>
            </a:extLst>
          </p:cNvPr>
          <p:cNvSpPr txBox="1"/>
          <p:nvPr/>
        </p:nvSpPr>
        <p:spPr>
          <a:xfrm>
            <a:off x="7994650" y="3525836"/>
            <a:ext cx="1901826" cy="2616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de-DE" sz="1100">
              <a:latin typeface="Book Antiqua"/>
            </a:endParaRPr>
          </a:p>
        </p:txBody>
      </p:sp>
      <p:pic>
        <p:nvPicPr>
          <p:cNvPr id="4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476B262-5EBC-4662-8BC4-7209330899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333" b="29100"/>
          <a:stretch/>
        </p:blipFill>
        <p:spPr>
          <a:xfrm>
            <a:off x="4018536" y="1828801"/>
            <a:ext cx="4064000" cy="153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6667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C41DC6-33EC-4677-B4CC-FF423A273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de-DE">
                <a:latin typeface="Book Antiqua"/>
              </a:rPr>
              <a:t>8. Siegerehrung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7AC2D9-AECF-4A6E-8BE2-408B0D74B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e-DE" sz="1600" b="1">
                <a:solidFill>
                  <a:srgbClr val="404040"/>
                </a:solidFill>
                <a:latin typeface="Book Antiqua"/>
                <a:cs typeface="Calibri" panose="020F0502020204030204"/>
              </a:rPr>
              <a:t>Die Schülerinnen und Schüler erhalten Urkunden für das absolvierte Quiz.</a:t>
            </a:r>
          </a:p>
          <a:p>
            <a:pPr lvl="1">
              <a:lnSpc>
                <a:spcPct val="90000"/>
              </a:lnSpc>
            </a:pPr>
            <a:endParaRPr lang="de-DE">
              <a:solidFill>
                <a:srgbClr val="404040"/>
              </a:solidFill>
              <a:latin typeface="Book Antiqua"/>
              <a:ea typeface="+mn-lt"/>
              <a:cs typeface="+mn-lt"/>
            </a:endParaRPr>
          </a:p>
          <a:p>
            <a:pPr lvl="1">
              <a:lnSpc>
                <a:spcPct val="90000"/>
              </a:lnSpc>
            </a:pPr>
            <a:endParaRPr lang="de-DE">
              <a:solidFill>
                <a:srgbClr val="404040"/>
              </a:solidFill>
              <a:latin typeface="Book Antiqua"/>
              <a:ea typeface="+mn-lt"/>
              <a:cs typeface="+mn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 sz="1600" b="1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Was haben wir uns dabei gedacht? </a:t>
            </a:r>
            <a:endParaRPr lang="de-DE" sz="1600" b="1">
              <a:latin typeface="Book Antiqua"/>
            </a:endParaRPr>
          </a:p>
          <a:p>
            <a:pPr lvl="1"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  <a:ea typeface="+mn-lt"/>
                <a:cs typeface="+mn-lt"/>
              </a:rPr>
              <a:t>Etwas mit nach Hause nehmen</a:t>
            </a:r>
            <a:endParaRPr lang="de-DE">
              <a:solidFill>
                <a:srgbClr val="404040"/>
              </a:solidFill>
              <a:latin typeface="Book Antiqua"/>
            </a:endParaRPr>
          </a:p>
          <a:p>
            <a:pPr lvl="1">
              <a:lnSpc>
                <a:spcPct val="90000"/>
              </a:lnSpc>
            </a:pPr>
            <a:r>
              <a:rPr lang="de-DE">
                <a:solidFill>
                  <a:srgbClr val="404040"/>
                </a:solidFill>
                <a:latin typeface="Book Antiqua"/>
              </a:rPr>
              <a:t>Bildungsziel: Die Schülerinnen und Schüler </a:t>
            </a:r>
            <a:r>
              <a:rPr lang="de-DE">
                <a:latin typeface="Book Antiqua"/>
                <a:ea typeface="+mn-lt"/>
                <a:cs typeface="+mn-lt"/>
              </a:rPr>
              <a:t>können mit eigenen Gefühlen, Erfolg und Misserfolg umgehen. </a:t>
            </a:r>
          </a:p>
          <a:p>
            <a:pPr lvl="1">
              <a:lnSpc>
                <a:spcPct val="90000"/>
              </a:lnSpc>
            </a:pPr>
            <a:r>
              <a:rPr lang="de-DE">
                <a:latin typeface="Book Antiqua"/>
                <a:ea typeface="+mn-lt"/>
                <a:cs typeface="+mn-lt"/>
              </a:rPr>
              <a:t>Aufbereitung des Materials</a:t>
            </a:r>
            <a:endParaRPr lang="de-DE">
              <a:solidFill>
                <a:srgbClr val="262626"/>
              </a:solidFill>
              <a:latin typeface="Book Antiqua"/>
              <a:cs typeface="Calibri"/>
            </a:endParaRPr>
          </a:p>
          <a:p>
            <a:pPr lvl="1">
              <a:lnSpc>
                <a:spcPct val="90000"/>
              </a:lnSpc>
            </a:pPr>
            <a:endParaRPr lang="de-DE">
              <a:solidFill>
                <a:srgbClr val="404040"/>
              </a:solidFill>
              <a:cs typeface="Calibri"/>
            </a:endParaRPr>
          </a:p>
          <a:p>
            <a:pPr>
              <a:lnSpc>
                <a:spcPct val="90000"/>
              </a:lnSpc>
            </a:pPr>
            <a:endParaRPr lang="de-DE">
              <a:solidFill>
                <a:srgbClr val="404040"/>
              </a:solidFill>
              <a:cs typeface="Calibri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8FE8625-D70A-419F-9675-843024D49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47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44E6B3-CDCD-4E4C-82F8-8EC7D19F0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</p:spTree>
    <p:extLst>
      <p:ext uri="{BB962C8B-B14F-4D97-AF65-F5344CB8AC3E}">
        <p14:creationId xmlns:p14="http://schemas.microsoft.com/office/powerpoint/2010/main" val="2546854670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DCA398B-8CB4-4C0C-89C6-A8AB6F78D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C41DC6-33EC-4677-B4CC-FF423A273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290025"/>
            <a:ext cx="4475892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de-DE">
                <a:latin typeface="Book Antiqua"/>
              </a:rPr>
              <a:t>8. Siegerehrung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7AC2D9-AECF-4A6E-8BE2-408B0D74B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858703"/>
            <a:ext cx="4475892" cy="30425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>
                <a:solidFill>
                  <a:schemeClr val="tx1"/>
                </a:solidFill>
                <a:latin typeface="Book Antiqua"/>
                <a:cs typeface="Calibri" panose="020F0502020204030204"/>
              </a:rPr>
              <a:t>Aufbereitung des Materials:</a:t>
            </a:r>
            <a:endParaRPr lang="en-US"/>
          </a:p>
          <a:p>
            <a:r>
              <a:rPr lang="de-DE">
                <a:solidFill>
                  <a:schemeClr val="tx1"/>
                </a:solidFill>
                <a:latin typeface="Book Antiqua"/>
                <a:ea typeface="+mn-lt"/>
                <a:cs typeface="Calibri"/>
              </a:rPr>
              <a:t>- Urkunden für Platz 1</a:t>
            </a:r>
            <a:endParaRPr lang="de-DE" b="1">
              <a:solidFill>
                <a:schemeClr val="tx1"/>
              </a:solidFill>
              <a:latin typeface="Book Antiqua"/>
              <a:ea typeface="+mn-lt"/>
              <a:cs typeface="Calibri"/>
            </a:endParaRPr>
          </a:p>
          <a:p>
            <a:r>
              <a:rPr lang="de-DE">
                <a:solidFill>
                  <a:schemeClr val="tx1"/>
                </a:solidFill>
                <a:latin typeface="Book Antiqua"/>
                <a:ea typeface="+mn-lt"/>
                <a:cs typeface="Calibri"/>
              </a:rPr>
              <a:t>- Urkunden für Platz 2</a:t>
            </a:r>
          </a:p>
          <a:p>
            <a:r>
              <a:rPr lang="de-DE">
                <a:solidFill>
                  <a:schemeClr val="tx1"/>
                </a:solidFill>
                <a:latin typeface="Book Antiqua"/>
                <a:cs typeface="Calibri"/>
              </a:rPr>
              <a:t>- Urkunden für Platz 3</a:t>
            </a:r>
          </a:p>
          <a:p>
            <a:r>
              <a:rPr lang="de-DE">
                <a:solidFill>
                  <a:schemeClr val="tx1"/>
                </a:solidFill>
                <a:latin typeface="Book Antiqua"/>
                <a:cs typeface="Calibri"/>
              </a:rPr>
              <a:t>- Teilnahmeurkunden </a:t>
            </a:r>
          </a:p>
          <a:p>
            <a:pPr lvl="1"/>
            <a:endParaRPr lang="de-DE">
              <a:solidFill>
                <a:srgbClr val="FFFFFF"/>
              </a:solidFill>
              <a:latin typeface="Book Antiqua"/>
              <a:cs typeface="Calibri"/>
            </a:endParaRPr>
          </a:p>
          <a:p>
            <a:pPr lvl="1"/>
            <a:endParaRPr lang="de-DE">
              <a:solidFill>
                <a:srgbClr val="FFFFFF"/>
              </a:solidFill>
              <a:latin typeface="Book Antiqua"/>
              <a:cs typeface="Calibri"/>
            </a:endParaRPr>
          </a:p>
          <a:p>
            <a:pPr marL="0" indent="0">
              <a:buNone/>
            </a:pPr>
            <a:endParaRPr lang="de-DE" b="1">
              <a:solidFill>
                <a:srgbClr val="FFFFFF"/>
              </a:solidFill>
              <a:latin typeface="Book Antiqua"/>
              <a:cs typeface="Calibri"/>
            </a:endParaRPr>
          </a:p>
          <a:p>
            <a:pPr lvl="1"/>
            <a:endParaRPr lang="de-DE">
              <a:solidFill>
                <a:srgbClr val="FFFFFF"/>
              </a:solidFill>
              <a:latin typeface="Book Antiqua"/>
              <a:cs typeface="Calibri"/>
            </a:endParaRPr>
          </a:p>
          <a:p>
            <a:endParaRPr lang="de-DE">
              <a:solidFill>
                <a:srgbClr val="FFFFFF"/>
              </a:solidFill>
              <a:cs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E8345C6-0280-4226-BD83-7333BA6C3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032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9823778-D290-4538-B146-1F73C3755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843" y="806357"/>
            <a:ext cx="451126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Text, letter&#10;&#10;Description automatically generated">
            <a:extLst>
              <a:ext uri="{FF2B5EF4-FFF2-40B4-BE49-F238E27FC236}">
                <a16:creationId xmlns:a16="http://schemas.microsoft.com/office/drawing/2014/main" id="{0F8E332B-AEB7-4B61-9213-384592031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69" t="6830" r="28635" b="2989"/>
          <a:stretch/>
        </p:blipFill>
        <p:spPr>
          <a:xfrm>
            <a:off x="6712596" y="268202"/>
            <a:ext cx="4843417" cy="5999389"/>
          </a:xfrm>
          <a:prstGeom prst="rect">
            <a:avLst/>
          </a:prstGeom>
          <a:ln w="31750">
            <a:noFill/>
          </a:ln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44E6B3-CDCD-4E4C-82F8-8EC7D19F0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6224660"/>
            <a:ext cx="4671182" cy="3133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Modulprüfung "Fachdidaktische Gestaltung des Sachunterrichts"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8FE8625-D70A-419F-9675-843024D49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2006FE-6571-4354-8775-F8708372C227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48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62FB4B-3124-4EAC-B979-E764971EE5D5}"/>
              </a:ext>
            </a:extLst>
          </p:cNvPr>
          <p:cNvSpPr txBox="1"/>
          <p:nvPr/>
        </p:nvSpPr>
        <p:spPr>
          <a:xfrm rot="-10800000" flipV="1">
            <a:off x="8954621" y="6034795"/>
            <a:ext cx="228375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err="1"/>
              <a:t>Eigene</a:t>
            </a:r>
            <a:r>
              <a:rPr lang="en-US" sz="1200"/>
              <a:t> </a:t>
            </a:r>
            <a:r>
              <a:rPr lang="en-US" sz="1200" err="1"/>
              <a:t>Darstellung</a:t>
            </a:r>
            <a:r>
              <a:rPr lang="en-US" sz="1200"/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3264637317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0BC68-9667-AA43-920C-5CB27EB30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35" y="964692"/>
            <a:ext cx="4340081" cy="1188720"/>
          </a:xfrm>
        </p:spPr>
        <p:txBody>
          <a:bodyPr vert="horz" lIns="182880" tIns="182880" rIns="182880" bIns="182880" rtlCol="0" anchor="ctr">
            <a:noAutofit/>
          </a:bodyPr>
          <a:lstStyle/>
          <a:p>
            <a:r>
              <a:rPr lang="en-US" sz="2000"/>
              <a:t>9. </a:t>
            </a:r>
            <a:r>
              <a:rPr lang="en-US" sz="2000" err="1">
                <a:latin typeface="Book Antiqua"/>
              </a:rPr>
              <a:t>Zukunftsperspektive</a:t>
            </a:r>
            <a:endParaRPr lang="en-US" sz="2000">
              <a:latin typeface="Book Antiqua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379B10-FA35-9E4A-9DBF-854BFA158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056" y="2415794"/>
            <a:ext cx="4032140" cy="32632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1600" err="1">
                <a:latin typeface="Book Antiqua"/>
              </a:rPr>
              <a:t>Durchführung</a:t>
            </a:r>
            <a:r>
              <a:rPr lang="en-US" sz="1600">
                <a:latin typeface="Book Antiqua"/>
              </a:rPr>
              <a:t> an </a:t>
            </a:r>
            <a:r>
              <a:rPr lang="en-US" sz="1600" err="1">
                <a:latin typeface="Book Antiqua"/>
              </a:rPr>
              <a:t>Testklassen</a:t>
            </a:r>
            <a:r>
              <a:rPr lang="en-US" sz="1600">
                <a:latin typeface="Book Antiqua"/>
              </a:rPr>
              <a:t> </a:t>
            </a:r>
            <a:r>
              <a:rPr lang="en-US" sz="1600" err="1">
                <a:latin typeface="Book Antiqua"/>
              </a:rPr>
              <a:t>wegen</a:t>
            </a:r>
            <a:r>
              <a:rPr lang="en-US" sz="1600">
                <a:latin typeface="Book Antiqua"/>
              </a:rPr>
              <a:t> Corona </a:t>
            </a:r>
            <a:r>
              <a:rPr lang="en-US" sz="1600" err="1">
                <a:latin typeface="Book Antiqua"/>
              </a:rPr>
              <a:t>nicht</a:t>
            </a:r>
            <a:r>
              <a:rPr lang="en-US" sz="1600">
                <a:latin typeface="Book Antiqua"/>
              </a:rPr>
              <a:t> </a:t>
            </a:r>
            <a:r>
              <a:rPr lang="en-US" sz="1600" err="1">
                <a:latin typeface="Book Antiqua"/>
              </a:rPr>
              <a:t>möglich</a:t>
            </a:r>
            <a:endParaRPr lang="en-US" sz="1600">
              <a:latin typeface="Book Antiqua"/>
            </a:endParaRPr>
          </a:p>
          <a:p>
            <a:pPr marL="0"/>
            <a:r>
              <a:rPr lang="en-US" sz="1600" err="1">
                <a:latin typeface="Book Antiqua"/>
              </a:rPr>
              <a:t>Evaluationsbogen</a:t>
            </a:r>
            <a:r>
              <a:rPr lang="en-US" sz="1600">
                <a:latin typeface="Book Antiqua"/>
              </a:rPr>
              <a:t> für </a:t>
            </a:r>
            <a:r>
              <a:rPr lang="en-US" sz="1600" err="1">
                <a:latin typeface="Book Antiqua"/>
              </a:rPr>
              <a:t>Lehrkräfte</a:t>
            </a:r>
            <a:r>
              <a:rPr lang="en-US" sz="1600">
                <a:latin typeface="Book Antiqua"/>
              </a:rPr>
              <a:t> &amp;  </a:t>
            </a:r>
            <a:r>
              <a:rPr lang="en-US" sz="1600" err="1">
                <a:latin typeface="Book Antiqua"/>
              </a:rPr>
              <a:t>Museumspersonal</a:t>
            </a:r>
            <a:endParaRPr lang="en-US" sz="1600">
              <a:latin typeface="Book Antiqua"/>
            </a:endParaRPr>
          </a:p>
          <a:p>
            <a:pPr marL="0"/>
            <a:r>
              <a:rPr lang="en-US" sz="1600" err="1">
                <a:latin typeface="Book Antiqua"/>
                <a:sym typeface="Wingdings" pitchFamily="2" charset="2"/>
              </a:rPr>
              <a:t>Rückmeldung</a:t>
            </a:r>
            <a:r>
              <a:rPr lang="en-US" sz="1600">
                <a:latin typeface="Book Antiqua"/>
                <a:sym typeface="Wingdings" pitchFamily="2" charset="2"/>
              </a:rPr>
              <a:t> für </a:t>
            </a:r>
            <a:r>
              <a:rPr lang="en-US" sz="1600" err="1">
                <a:latin typeface="Book Antiqua"/>
                <a:sym typeface="Wingdings" pitchFamily="2" charset="2"/>
              </a:rPr>
              <a:t>uns</a:t>
            </a:r>
            <a:r>
              <a:rPr lang="en-US" sz="1600">
                <a:latin typeface="Book Antiqua"/>
                <a:sym typeface="Wingdings" pitchFamily="2" charset="2"/>
              </a:rPr>
              <a:t> und </a:t>
            </a:r>
            <a:r>
              <a:rPr lang="en-US" sz="1600" err="1">
                <a:latin typeface="Book Antiqua"/>
                <a:sym typeface="Wingdings" pitchFamily="2" charset="2"/>
              </a:rPr>
              <a:t>unser</a:t>
            </a:r>
            <a:r>
              <a:rPr lang="en-US" sz="1600">
                <a:latin typeface="Book Antiqua"/>
                <a:sym typeface="Wingdings" pitchFamily="2" charset="2"/>
              </a:rPr>
              <a:t> </a:t>
            </a:r>
            <a:r>
              <a:rPr lang="en-US" sz="1600" err="1">
                <a:latin typeface="Book Antiqua"/>
                <a:sym typeface="Wingdings" pitchFamily="2" charset="2"/>
              </a:rPr>
              <a:t>späteres</a:t>
            </a:r>
            <a:r>
              <a:rPr lang="en-US" sz="1600">
                <a:latin typeface="Book Antiqua"/>
                <a:sym typeface="Wingdings" pitchFamily="2" charset="2"/>
              </a:rPr>
              <a:t> </a:t>
            </a:r>
            <a:r>
              <a:rPr lang="en-US" sz="1600" err="1">
                <a:latin typeface="Book Antiqua"/>
                <a:sym typeface="Wingdings" pitchFamily="2" charset="2"/>
              </a:rPr>
              <a:t>Lehrerhandeln</a:t>
            </a:r>
            <a:r>
              <a:rPr lang="en-US" sz="1600">
                <a:latin typeface="Book Antiqua"/>
                <a:sym typeface="Wingdings" pitchFamily="2" charset="2"/>
              </a:rPr>
              <a:t> </a:t>
            </a:r>
            <a:endParaRPr lang="en-US" sz="1600">
              <a:latin typeface="Book Antiqua"/>
            </a:endParaRPr>
          </a:p>
          <a:p>
            <a:pPr marL="0"/>
            <a:r>
              <a:rPr lang="en-US" sz="1600" err="1">
                <a:latin typeface="Book Antiqua"/>
                <a:sym typeface="Wingdings" pitchFamily="2" charset="2"/>
              </a:rPr>
              <a:t>Verbesserung</a:t>
            </a:r>
            <a:r>
              <a:rPr lang="en-US" sz="1600">
                <a:latin typeface="Book Antiqua"/>
                <a:sym typeface="Wingdings" pitchFamily="2" charset="2"/>
              </a:rPr>
              <a:t> des Projekts falls </a:t>
            </a:r>
            <a:r>
              <a:rPr lang="en-US" sz="1600" err="1">
                <a:latin typeface="Book Antiqua"/>
                <a:sym typeface="Wingdings" pitchFamily="2" charset="2"/>
              </a:rPr>
              <a:t>notwendig</a:t>
            </a:r>
            <a:endParaRPr lang="en-US" sz="1600" err="1">
              <a:latin typeface="Book Antiqua"/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Table&#10;&#10;Description automatically generated">
            <a:extLst>
              <a:ext uri="{FF2B5EF4-FFF2-40B4-BE49-F238E27FC236}">
                <a16:creationId xmlns:a16="http://schemas.microsoft.com/office/drawing/2014/main" id="{0A86AD77-9159-4F23-AF25-B96F98CB5E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29" t="1667" r="28756" b="6458"/>
          <a:stretch/>
        </p:blipFill>
        <p:spPr>
          <a:xfrm>
            <a:off x="6272175" y="1071025"/>
            <a:ext cx="3170696" cy="4501642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A40CFC8-59B1-6344-9CEB-CEA423FC1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8315" y="6236208"/>
            <a:ext cx="5901189" cy="320040"/>
          </a:xfr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spcAft>
                <a:spcPts val="600"/>
              </a:spcAft>
            </a:pPr>
            <a:r>
              <a:rPr lang="en-US"/>
              <a:t>Modulprüfung "Fachdidaktische Gestaltung des Sachunterrichts"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5DAFA8-F0C6-4D45-B27B-EBFDF1627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 vert="horz" lIns="18288" tIns="45720" rIns="18288" bIns="45720" rtlCol="0">
            <a:normAutofit/>
          </a:bodyPr>
          <a:lstStyle/>
          <a:p>
            <a:pPr defTabSz="457200">
              <a:lnSpc>
                <a:spcPct val="90000"/>
              </a:lnSpc>
              <a:spcAft>
                <a:spcPts val="600"/>
              </a:spcAft>
            </a:pPr>
            <a:fld id="{8A7A6979-0714-4377-B894-6BE4C2D6E202}" type="slidenum">
              <a:rPr lang="en-US" smtClean="0"/>
              <a:pPr defTabSz="457200">
                <a:lnSpc>
                  <a:spcPct val="90000"/>
                </a:lnSpc>
                <a:spcAft>
                  <a:spcPts val="600"/>
                </a:spcAft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7105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3BC7D6-8591-4D1C-9685-B1F07BEDA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386744"/>
            <a:ext cx="4629531" cy="1772920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>
                <a:latin typeface="Book Antiqua"/>
              </a:rPr>
              <a:t>3. </a:t>
            </a:r>
            <a:r>
              <a:rPr lang="en-US" err="1">
                <a:latin typeface="Book Antiqua"/>
              </a:rPr>
              <a:t>Suche</a:t>
            </a:r>
            <a:r>
              <a:rPr lang="en-US">
                <a:latin typeface="Book Antiqua"/>
              </a:rPr>
              <a:t> der </a:t>
            </a:r>
            <a:r>
              <a:rPr lang="en-US" err="1">
                <a:latin typeface="Book Antiqua"/>
              </a:rPr>
              <a:t>Trinkgefäße</a:t>
            </a:r>
            <a:r>
              <a:rPr lang="en-US">
                <a:latin typeface="Book Antiqua"/>
              </a:rPr>
              <a:t>&amp; </a:t>
            </a:r>
            <a:r>
              <a:rPr lang="en-US" err="1">
                <a:latin typeface="Book Antiqua"/>
              </a:rPr>
              <a:t>Themenfindung</a:t>
            </a:r>
            <a:r>
              <a:rPr lang="en-US" sz="3000">
                <a:latin typeface="Book Antiqua"/>
              </a:rPr>
              <a:t> 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C21D68-2BA9-4A07-8457-98D2BE104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8615" y="4352544"/>
            <a:ext cx="3798770" cy="123989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19" name="Rectangle 21">
            <a:extLst>
              <a:ext uri="{FF2B5EF4-FFF2-40B4-BE49-F238E27FC236}">
                <a16:creationId xmlns:a16="http://schemas.microsoft.com/office/drawing/2014/main" id="{AC9B5CF2-CE07-4245-B58D-FFEC6160E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 descr="Ein Bild, das Glocke enthält.&#10;&#10;Beschreibung automatisch generiert.">
            <a:extLst>
              <a:ext uri="{FF2B5EF4-FFF2-40B4-BE49-F238E27FC236}">
                <a16:creationId xmlns:a16="http://schemas.microsoft.com/office/drawing/2014/main" id="{09F884C3-6E5A-4AAF-8953-B8A39DDEA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522" y="640080"/>
            <a:ext cx="1300886" cy="2628053"/>
          </a:xfrm>
          <a:prstGeom prst="rect">
            <a:avLst/>
          </a:prstGeom>
        </p:spPr>
      </p:pic>
      <p:pic>
        <p:nvPicPr>
          <p:cNvPr id="6" name="Grafik 6" descr="Ein Bild, das Tisch, Tasse, drinnen, Geschirr enthält.&#10;&#10;Beschreibung automatisch generiert.">
            <a:extLst>
              <a:ext uri="{FF2B5EF4-FFF2-40B4-BE49-F238E27FC236}">
                <a16:creationId xmlns:a16="http://schemas.microsoft.com/office/drawing/2014/main" id="{88D501E0-CE11-44BA-9267-AE48FE409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992" y="640080"/>
            <a:ext cx="1458569" cy="2628053"/>
          </a:xfrm>
          <a:prstGeom prst="rect">
            <a:avLst/>
          </a:prstGeom>
        </p:spPr>
      </p:pic>
      <p:pic>
        <p:nvPicPr>
          <p:cNvPr id="9" name="Grafik 10" descr="Ein Bild, das schwarz, Glocke enthält.&#10;&#10;Beschreibung automatisch generiert.">
            <a:extLst>
              <a:ext uri="{FF2B5EF4-FFF2-40B4-BE49-F238E27FC236}">
                <a16:creationId xmlns:a16="http://schemas.microsoft.com/office/drawing/2014/main" id="{365D86C4-30DC-4E0F-BB02-494B4C6C7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404" y="3589866"/>
            <a:ext cx="1361122" cy="2419774"/>
          </a:xfrm>
          <a:prstGeom prst="rect">
            <a:avLst/>
          </a:prstGeom>
        </p:spPr>
      </p:pic>
      <p:pic>
        <p:nvPicPr>
          <p:cNvPr id="5" name="Grafik 5" descr="Ein Bild, das drinnen, schwarz enthält.&#10;&#10;Beschreibung automatisch generiert.">
            <a:extLst>
              <a:ext uri="{FF2B5EF4-FFF2-40B4-BE49-F238E27FC236}">
                <a16:creationId xmlns:a16="http://schemas.microsoft.com/office/drawing/2014/main" id="{6C0DFFA2-48F0-4BC5-B78F-5A46AC792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0633" y="3716322"/>
            <a:ext cx="2251288" cy="2166864"/>
          </a:xfrm>
          <a:prstGeom prst="rect">
            <a:avLst/>
          </a:prstGeom>
        </p:spPr>
      </p:pic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C8D6816D-0590-48B6-ACBD-E57CCB1E5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5</a:t>
            </a:fld>
            <a:endParaRPr lang="de-DE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38E0AAB5-F76B-4442-85AB-0C99EBAB2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Modulprüfung "Fachdidaktische Gestaltung des Sachunterrichts"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1317BC5-9647-4B52-926D-2101A017E94F}"/>
              </a:ext>
            </a:extLst>
          </p:cNvPr>
          <p:cNvSpPr txBox="1"/>
          <p:nvPr/>
        </p:nvSpPr>
        <p:spPr>
          <a:xfrm>
            <a:off x="9598025" y="5883274"/>
            <a:ext cx="2695576" cy="2616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100">
                <a:latin typeface="Book Antiqua"/>
              </a:rPr>
              <a:t>Kulturhistorisches Museum Z_48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EC02622-B7AD-4763-B28A-4FECEF2B0E12}"/>
              </a:ext>
            </a:extLst>
          </p:cNvPr>
          <p:cNvSpPr txBox="1"/>
          <p:nvPr/>
        </p:nvSpPr>
        <p:spPr>
          <a:xfrm>
            <a:off x="6967268" y="3186023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000"/>
              <a:t>Kulturhistorisches Museum Z_45</a:t>
            </a:r>
            <a:r>
              <a:rPr lang="de-DE" sz="1400"/>
              <a:t> 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64FF171-8D40-4C71-81F4-D01CC68AA703}"/>
              </a:ext>
            </a:extLst>
          </p:cNvPr>
          <p:cNvSpPr txBox="1"/>
          <p:nvPr/>
        </p:nvSpPr>
        <p:spPr>
          <a:xfrm>
            <a:off x="9454551" y="3272287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000"/>
              <a:t>Kulturhistorisches Museum S_85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5B83093-608B-4A95-B8E4-1C1ABE5299E9}"/>
              </a:ext>
            </a:extLst>
          </p:cNvPr>
          <p:cNvSpPr txBox="1"/>
          <p:nvPr/>
        </p:nvSpPr>
        <p:spPr>
          <a:xfrm>
            <a:off x="6967268" y="5989608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000"/>
              <a:t>Kulturhistorisches Museum Z_30</a:t>
            </a:r>
          </a:p>
        </p:txBody>
      </p:sp>
    </p:spTree>
    <p:extLst>
      <p:ext uri="{BB962C8B-B14F-4D97-AF65-F5344CB8AC3E}">
        <p14:creationId xmlns:p14="http://schemas.microsoft.com/office/powerpoint/2010/main" val="2200841253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76F161-0C38-4686-AC10-8A53B894E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Book Antiqua"/>
              </a:rPr>
              <a:t>10. </a:t>
            </a:r>
            <a:r>
              <a:rPr lang="de-DE" err="1">
                <a:latin typeface="Book Antiqua"/>
              </a:rPr>
              <a:t>textQuellen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4BBCBD4-FD04-478F-A165-4196ACFF7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Modulprüfung "Fachdidaktische Gestaltung des Sachunterrichts"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F3DF1D-1987-4CD8-8E49-A8DD9C8B2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50</a:t>
            </a:fld>
            <a:endParaRPr lang="en-US"/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67B6C674-D01A-4811-A899-DF97008E6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060" y="2333980"/>
            <a:ext cx="11460353" cy="400685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de-DE" sz="1400" i="1">
                <a:latin typeface="Book Antiqua"/>
                <a:ea typeface="+mn-lt"/>
                <a:cs typeface="+mn-lt"/>
              </a:rPr>
              <a:t>Angebote für Grundschulen: Kulturhistorisches Museum Rostock</a:t>
            </a:r>
            <a:r>
              <a:rPr lang="de-DE" sz="1400">
                <a:latin typeface="Book Antiqua"/>
                <a:ea typeface="+mn-lt"/>
                <a:cs typeface="+mn-lt"/>
              </a:rPr>
              <a:t>. (o. D.). kulturhistorisches-museum-rostock. Abgerufen am 23. November 2021, von http://www.kulturhistorisches-museum-rostock.de/museumspaedagogik/angebote-fuer-grundschulen.html</a:t>
            </a:r>
          </a:p>
          <a:p>
            <a:r>
              <a:rPr lang="de-DE" sz="1400">
                <a:latin typeface="Book Antiqua"/>
                <a:ea typeface="+mn-lt"/>
                <a:cs typeface="+mn-lt"/>
              </a:rPr>
              <a:t> Bartscher, Prof. Dr. Thomas; Nissen, ReginaSchmidt, Katrin: Berufe. https://wirtschaftslexikon.gabler.de/definition/beruf-31434#references (15.01.2022).</a:t>
            </a:r>
          </a:p>
          <a:p>
            <a:r>
              <a:rPr lang="de-DE" sz="1400">
                <a:latin typeface="Book Antiqua"/>
                <a:ea typeface="+mn-lt"/>
                <a:cs typeface="+mn-lt"/>
              </a:rPr>
              <a:t>Gesellschaft für Didaktik des Sachunterrichts (Hrsg.) (2013). Perspektivrahmen Sachunterricht. Vollständig überarbeitete und erweiterte Ausgabe. Bad Heilbrunn: Klinkhardt</a:t>
            </a:r>
            <a:endParaRPr lang="de-DE">
              <a:latin typeface="Book Antiqua"/>
            </a:endParaRPr>
          </a:p>
          <a:p>
            <a:r>
              <a:rPr lang="de-DE" sz="1400">
                <a:latin typeface="Book Antiqua"/>
                <a:ea typeface="+mn-lt"/>
                <a:cs typeface="+mn-lt"/>
              </a:rPr>
              <a:t>Köhnlein, W. (2012). Sachunterricht und Bildung. Bad Heilbrunn: Klinkhardt</a:t>
            </a:r>
          </a:p>
          <a:p>
            <a:r>
              <a:rPr lang="de-DE" sz="1400">
                <a:latin typeface="Book Antiqua"/>
                <a:ea typeface="+mn-lt"/>
                <a:cs typeface="+mn-lt"/>
              </a:rPr>
              <a:t>Ministerium für Bildung, Jugend und Sport des Landes Brandenburg Senatsverwaltung für Bildung, Jugend und Sport Berlin Ministerium für Bildung, Wissenschaft und Kultur des Landes Mecklenburg-Vorpommern (Hrsg.). Rahmenplan Grundschule Sachunterricht. Zugriff am 11.01.2022, von https://www.bildungmv.de/export/sites/bildungsserver/downloads/unterricht/rahmenplaene_allgemeinbildende_schulen/AWT/rp-werkengs.p </a:t>
            </a:r>
            <a:endParaRPr lang="de-DE" sz="1400">
              <a:latin typeface="Book Antiqua"/>
            </a:endParaRPr>
          </a:p>
          <a:p>
            <a:r>
              <a:rPr lang="de-DE" sz="1400">
                <a:latin typeface="Book Antiqua"/>
                <a:ea typeface="+mn-lt"/>
                <a:cs typeface="+mn-lt"/>
              </a:rPr>
              <a:t>Ministerium für Bildung, Wissenschaft und Kultur Mecklenburg-Vorpommern (Hrsg.) (2020). Rahmenplan für die Primarstufe Grundschule Sachunterricht. Zugriff am 11.01.2022, von </a:t>
            </a:r>
            <a:r>
              <a:rPr lang="de-DE" sz="1400" err="1">
                <a:latin typeface="Book Antiqua"/>
                <a:ea typeface="+mn-lt"/>
                <a:cs typeface="+mn-lt"/>
              </a:rPr>
              <a:t>rahmenplan_gs_sachunterricht.indd</a:t>
            </a:r>
            <a:r>
              <a:rPr lang="de-DE" sz="1400">
                <a:latin typeface="Book Antiqua"/>
                <a:ea typeface="+mn-lt"/>
                <a:cs typeface="+mn-lt"/>
              </a:rPr>
              <a:t> (bildung-mv.de) </a:t>
            </a:r>
          </a:p>
          <a:p>
            <a:r>
              <a:rPr lang="de-DE" sz="1400">
                <a:latin typeface="Book Antiqua"/>
                <a:ea typeface="+mn-lt"/>
                <a:cs typeface="+mn-lt"/>
              </a:rPr>
              <a:t> Palla, Rudi: Verschwundene Arbeit. Das Buch der untergegangenen Berufe. Wien 2014.</a:t>
            </a:r>
          </a:p>
          <a:p>
            <a:r>
              <a:rPr lang="de-DE" sz="1400">
                <a:latin typeface="Book Antiqua" panose="02040602050305030304" pitchFamily="18" charset="0"/>
              </a:rPr>
              <a:t>Simon, Timon: „Heimat“ im inklusiven Sachunterricht am Beispiel des Lernens in Gedenkstätten. www.widerstreit-sachunterricht.de. 21. Auflage (15.01.2022)</a:t>
            </a:r>
          </a:p>
          <a:p>
            <a:r>
              <a:rPr lang="de-DE" sz="1400">
                <a:latin typeface="Book Antiqua" panose="02040602050305030304" pitchFamily="18" charset="0"/>
              </a:rPr>
              <a:t> Stober, Alexandra: Leder. </a:t>
            </a:r>
            <a:r>
              <a:rPr lang="de-DE" sz="1400">
                <a:latin typeface="Book Antiqua" panose="02040602050305030304" pitchFamily="18" charset="0"/>
                <a:hlinkClick r:id="rId2"/>
              </a:rPr>
              <a:t>https://www.planet-wissen.de/technik/werkstoffe/leder/index.html</a:t>
            </a:r>
            <a:r>
              <a:rPr lang="de-DE" sz="1400">
                <a:latin typeface="Book Antiqua" panose="02040602050305030304" pitchFamily="18" charset="0"/>
              </a:rPr>
              <a:t>. (13.12.2021)</a:t>
            </a:r>
          </a:p>
          <a:p>
            <a:endParaRPr lang="de-DE" sz="1400"/>
          </a:p>
        </p:txBody>
      </p:sp>
    </p:spTree>
    <p:extLst>
      <p:ext uri="{BB962C8B-B14F-4D97-AF65-F5344CB8AC3E}">
        <p14:creationId xmlns:p14="http://schemas.microsoft.com/office/powerpoint/2010/main" val="2838873174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76F161-0C38-4686-AC10-8A53B894E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Book Antiqua"/>
              </a:rPr>
              <a:t>10. </a:t>
            </a:r>
            <a:r>
              <a:rPr lang="de-DE" err="1">
                <a:latin typeface="Book Antiqua"/>
              </a:rPr>
              <a:t>bildQuellen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4BBCBD4-FD04-478F-A165-4196ACFF7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Modulprüfung "Fachdidaktische Gestaltung des Sachunterrichts"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F3DF1D-1987-4CD8-8E49-A8DD9C8B2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51</a:t>
            </a:fld>
            <a:endParaRPr lang="en-US"/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67B6C674-D01A-4811-A899-DF97008E6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511" y="2320544"/>
            <a:ext cx="11460353" cy="400685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de-DE" sz="1400">
                <a:ea typeface="+mn-lt"/>
                <a:cs typeface="+mn-lt"/>
              </a:rPr>
              <a:t>Vermerk: alle Bilder der Kelche stammen aus dem Kulturhistorischen Museum und wurden uns von Fr. K. </a:t>
            </a:r>
            <a:r>
              <a:rPr lang="de-DE" sz="1400" err="1">
                <a:ea typeface="+mn-lt"/>
                <a:cs typeface="+mn-lt"/>
              </a:rPr>
              <a:t>Rudl</a:t>
            </a:r>
            <a:r>
              <a:rPr lang="de-DE" sz="1400">
                <a:ea typeface="+mn-lt"/>
                <a:cs typeface="+mn-lt"/>
              </a:rPr>
              <a:t>-Wiechmann zur Verfügung gestellt </a:t>
            </a:r>
            <a:endParaRPr lang="en-US" sz="140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de-DE" sz="1400">
                <a:ea typeface="+mn-lt"/>
                <a:cs typeface="+mn-lt"/>
                <a:hlinkClick r:id="rId2"/>
              </a:rPr>
              <a:t>https://austria-forum.org/af/Heimatlexikon/Lederer</a:t>
            </a:r>
            <a:endParaRPr lang="de-DE" sz="140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de-DE" sz="1400">
                <a:ea typeface="+mn-lt"/>
                <a:cs typeface="+mn-lt"/>
                <a:hlinkClick r:id="rId3"/>
              </a:rPr>
              <a:t>https://berufe-dieser-welt.de/hutmacher/</a:t>
            </a:r>
            <a:endParaRPr lang="de-DE" sz="1400">
              <a:latin typeface="Gill Sans MT" panose="020B0502020104020203"/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de-DE" sz="1400">
                <a:ea typeface="+mn-lt"/>
                <a:cs typeface="+mn-lt"/>
                <a:hlinkClick r:id="rId4"/>
              </a:rPr>
              <a:t>https://berufe-dieser-welt.de/die-boettcher/</a:t>
            </a:r>
            <a:endParaRPr lang="de-DE" sz="140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de-DE" sz="1400">
                <a:ea typeface="+mn-lt"/>
                <a:cs typeface="+mn-lt"/>
                <a:hlinkClick r:id="rId5"/>
              </a:rPr>
              <a:t>https://de.wikipedia.org/wiki/Nagelschmied</a:t>
            </a:r>
            <a:endParaRPr lang="de-DE" sz="1400">
              <a:latin typeface="Gill Sans MT" panose="020B0502020104020203"/>
            </a:endParaRPr>
          </a:p>
          <a:p>
            <a:pPr>
              <a:buFont typeface="Arial"/>
              <a:buChar char="•"/>
            </a:pPr>
            <a:r>
              <a:rPr lang="de-DE" sz="1400">
                <a:ea typeface="+mn-lt"/>
                <a:cs typeface="+mn-lt"/>
                <a:hlinkClick r:id="rId6"/>
              </a:rPr>
              <a:t>https://fernunterricht.schuleneuenhof.ch/os/hoerverstehen-schriftlich/</a:t>
            </a:r>
            <a:endParaRPr lang="de-DE" sz="140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de-DE" sz="1400">
                <a:ea typeface="+mn-lt"/>
                <a:cs typeface="+mn-lt"/>
                <a:hlinkClick r:id="rId7"/>
              </a:rPr>
              <a:t>https://svgsilh.com/de/image/481824.html</a:t>
            </a:r>
            <a:endParaRPr lang="de-DE" sz="140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de-DE" sz="1400">
                <a:ea typeface="+mn-lt"/>
                <a:cs typeface="+mn-lt"/>
                <a:hlinkClick r:id="rId8"/>
              </a:rPr>
              <a:t>https://www.alamy.de/symbol-fur-quiz-vektor-kreative-zeichen-aus-bildung-icons-sammlung-gefulltes-flaches-quiz-symbol-fur-computer-und-handy-image263953350.html</a:t>
            </a:r>
            <a:endParaRPr lang="de-DE" sz="1400">
              <a:latin typeface="Gill Sans MT" panose="020B0502020104020203"/>
            </a:endParaRPr>
          </a:p>
          <a:p>
            <a:pPr marL="0" indent="0">
              <a:buNone/>
            </a:pPr>
            <a:endParaRPr lang="de-DE" sz="1400">
              <a:latin typeface="Book Antiqua"/>
            </a:endParaRPr>
          </a:p>
          <a:p>
            <a:pPr marL="0" indent="0">
              <a:buNone/>
            </a:pPr>
            <a:endParaRPr lang="de-DE" sz="1400"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65987351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8BBC87-4213-4FA1-89ED-16BB1C44E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496" y="978776"/>
            <a:ext cx="5925310" cy="1174991"/>
          </a:xfrm>
        </p:spPr>
        <p:txBody>
          <a:bodyPr>
            <a:normAutofit/>
          </a:bodyPr>
          <a:lstStyle/>
          <a:p>
            <a:r>
              <a:rPr lang="de-DE" sz="2400">
                <a:latin typeface="Book Antiqua"/>
              </a:rPr>
              <a:t>3. Suche der </a:t>
            </a:r>
            <a:r>
              <a:rPr lang="de-DE" sz="2400" err="1">
                <a:latin typeface="Book Antiqua"/>
              </a:rPr>
              <a:t>trinkgefäße</a:t>
            </a:r>
            <a:r>
              <a:rPr lang="de-DE" sz="2400">
                <a:latin typeface="Book Antiqua"/>
              </a:rPr>
              <a:t> </a:t>
            </a:r>
          </a:p>
        </p:txBody>
      </p:sp>
      <p:pic>
        <p:nvPicPr>
          <p:cNvPr id="4" name="Grafik 4" descr="Ein Bild, das Text, lila, drinnen, Behälter enthält.&#10;&#10;Beschreibung automatisch generiert.">
            <a:extLst>
              <a:ext uri="{FF2B5EF4-FFF2-40B4-BE49-F238E27FC236}">
                <a16:creationId xmlns:a16="http://schemas.microsoft.com/office/drawing/2014/main" id="{640D787E-A2C3-4606-91FC-035689D7C0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67" t="12463" r="9111" b="12314"/>
          <a:stretch/>
        </p:blipFill>
        <p:spPr>
          <a:xfrm rot="5400000">
            <a:off x="-235457" y="1683257"/>
            <a:ext cx="5364486" cy="3869082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C0D8459-12B7-4EB6-9F6D-C8800F5D9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496" y="2640692"/>
            <a:ext cx="5925310" cy="35772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>
                <a:latin typeface="Book Antiqua"/>
              </a:rPr>
              <a:t>Handlung der Kinder:</a:t>
            </a:r>
          </a:p>
          <a:p>
            <a:pPr>
              <a:buFont typeface="Arial"/>
              <a:buChar char="•"/>
            </a:pPr>
            <a:r>
              <a:rPr lang="de-DE" err="1">
                <a:latin typeface="Book Antiqua"/>
              </a:rPr>
              <a:t>SuS</a:t>
            </a:r>
            <a:r>
              <a:rPr lang="de-DE">
                <a:latin typeface="Book Antiqua"/>
              </a:rPr>
              <a:t> suchen in Partnerarbeit Symbole auf den Trinkgefäßen </a:t>
            </a:r>
          </a:p>
          <a:p>
            <a:pPr>
              <a:buFont typeface="Arial"/>
              <a:buChar char="•"/>
            </a:pPr>
            <a:r>
              <a:rPr lang="de-DE" err="1">
                <a:latin typeface="Book Antiqua"/>
              </a:rPr>
              <a:t>SuS</a:t>
            </a:r>
            <a:r>
              <a:rPr lang="de-DE">
                <a:latin typeface="Book Antiqua"/>
              </a:rPr>
              <a:t> reflektieren, was das Thema sein könnte</a:t>
            </a:r>
          </a:p>
          <a:p>
            <a:pPr marL="0" indent="0">
              <a:buNone/>
            </a:pPr>
            <a:r>
              <a:rPr lang="de-DE" b="1">
                <a:latin typeface="Book Antiqua"/>
              </a:rPr>
              <a:t>Was haben wir uns dabei gedacht ?</a:t>
            </a:r>
          </a:p>
          <a:p>
            <a:r>
              <a:rPr lang="de-DE" b="1">
                <a:latin typeface="Book Antiqua"/>
              </a:rPr>
              <a:t> </a:t>
            </a:r>
            <a:r>
              <a:rPr lang="de-DE">
                <a:latin typeface="Book Antiqua"/>
              </a:rPr>
              <a:t>Erkundung der Räumlichkeiten</a:t>
            </a:r>
          </a:p>
          <a:p>
            <a:r>
              <a:rPr lang="de-DE" b="1">
                <a:latin typeface="Book Antiqua"/>
              </a:rPr>
              <a:t> </a:t>
            </a:r>
            <a:r>
              <a:rPr lang="de-DE">
                <a:latin typeface="Book Antiqua"/>
              </a:rPr>
              <a:t>intensive Auseinandersetzung mit Gegenständen</a:t>
            </a:r>
          </a:p>
          <a:p>
            <a:r>
              <a:rPr lang="de-DE" b="1">
                <a:latin typeface="Book Antiqua"/>
              </a:rPr>
              <a:t> </a:t>
            </a:r>
            <a:r>
              <a:rPr lang="de-DE">
                <a:latin typeface="Book Antiqua"/>
              </a:rPr>
              <a:t>Bildungsziele</a:t>
            </a:r>
          </a:p>
          <a:p>
            <a:r>
              <a:rPr lang="de-DE">
                <a:latin typeface="Book Antiqua"/>
              </a:rPr>
              <a:t> Aufarbeitung des Materials</a:t>
            </a:r>
          </a:p>
          <a:p>
            <a:endParaRPr lang="de-DE" b="1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F86727E-3704-4DD4-92A9-4C17B35AE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45495" y="6224660"/>
            <a:ext cx="3514756" cy="3133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sz="1000"/>
              <a:t>Modulprüfung "Fachdidaktische Gestaltung des Sachunterrichts"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CD1BFD3-197C-4ED8-A103-A323CB70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2006FE-6571-4354-8775-F8708372C227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9CF278F-8E6D-456D-A98A-452D448B471B}"/>
              </a:ext>
            </a:extLst>
          </p:cNvPr>
          <p:cNvSpPr txBox="1"/>
          <p:nvPr/>
        </p:nvSpPr>
        <p:spPr>
          <a:xfrm>
            <a:off x="2755900" y="6581774"/>
            <a:ext cx="1901826" cy="2616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100">
                <a:latin typeface="Book Antiqua"/>
              </a:rPr>
              <a:t>Eigene Darstellung , 2022</a:t>
            </a:r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107098637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B14AF7-8AAD-6841-9BC8-299453B02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Book Antiqua"/>
              </a:rPr>
              <a:t>3. Themenfindung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C36C2C-69BC-9844-89FA-0BD404E11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1488" y="495298"/>
            <a:ext cx="4815840" cy="52486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>
                <a:latin typeface="Book Antiqua"/>
                <a:ea typeface="+mn-lt"/>
                <a:cs typeface="+mn-lt"/>
              </a:rPr>
              <a:t>Handlung der Kinder:</a:t>
            </a:r>
          </a:p>
          <a:p>
            <a:pPr marL="285750" indent="-285750"/>
            <a:r>
              <a:rPr lang="de-DE">
                <a:latin typeface="Book Antiqua"/>
                <a:ea typeface="+mn-lt"/>
                <a:cs typeface="+mn-lt"/>
              </a:rPr>
              <a:t>Diskussion über mögliches Thema + Auflösung durch Museumspersonal</a:t>
            </a:r>
            <a:endParaRPr lang="en-US">
              <a:latin typeface="Book Antiqua"/>
              <a:ea typeface="+mn-lt"/>
              <a:cs typeface="+mn-lt"/>
            </a:endParaRPr>
          </a:p>
          <a:p>
            <a:pPr marL="285750" indent="-285750"/>
            <a:r>
              <a:rPr lang="de-DE">
                <a:latin typeface="Book Antiqua"/>
                <a:ea typeface="+mn-lt"/>
                <a:cs typeface="+mn-lt"/>
              </a:rPr>
              <a:t>Hören dem Vortrag über die Entstehung des Trinkgeschirrs und der Pokale zu</a:t>
            </a:r>
          </a:p>
          <a:p>
            <a:pPr marL="0" indent="0">
              <a:buNone/>
            </a:pPr>
            <a:r>
              <a:rPr lang="de-DE" b="1">
                <a:latin typeface="Book Antiqua"/>
                <a:ea typeface="+mn-lt"/>
                <a:cs typeface="+mn-lt"/>
              </a:rPr>
              <a:t>Was haben wir uns dabei gedacht ?</a:t>
            </a:r>
          </a:p>
          <a:p>
            <a:r>
              <a:rPr lang="de-DE">
                <a:latin typeface="Book Antiqua"/>
                <a:ea typeface="+mn-lt"/>
                <a:cs typeface="+mn-lt"/>
              </a:rPr>
              <a:t> unterschiedliche Formen der Informationsaufnahme</a:t>
            </a:r>
          </a:p>
          <a:p>
            <a:r>
              <a:rPr lang="de-DE">
                <a:latin typeface="Book Antiqua"/>
                <a:ea typeface="+mn-lt"/>
                <a:cs typeface="+mn-lt"/>
              </a:rPr>
              <a:t> Üben der Gesprächsregeln </a:t>
            </a:r>
          </a:p>
          <a:p>
            <a:r>
              <a:rPr lang="de-DE">
                <a:latin typeface="Book Antiqua"/>
                <a:ea typeface="+mn-lt"/>
                <a:cs typeface="+mn-lt"/>
              </a:rPr>
              <a:t> Bildungsziele</a:t>
            </a:r>
            <a:endParaRPr lang="en-US">
              <a:latin typeface="Book Antiqua"/>
              <a:ea typeface="+mn-lt"/>
              <a:cs typeface="+mn-lt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C18A877-FDAE-854F-8B6D-4A350169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2"/>
                </a:solidFill>
              </a:rPr>
              <a:t>Modulprüfung "Fachdidaktische Gestaltung des Sachunterrichts"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004D3D-0AE3-C44D-ADDD-E42204604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7</a:t>
            </a:fld>
            <a:endParaRPr lang="de-DE"/>
          </a:p>
        </p:txBody>
      </p:sp>
      <p:pic>
        <p:nvPicPr>
          <p:cNvPr id="7" name="Grafik 7" descr="Ein Bild, das drinnen, schmutzig enthält.&#10;&#10;Beschreibung automatisch generiert.">
            <a:extLst>
              <a:ext uri="{FF2B5EF4-FFF2-40B4-BE49-F238E27FC236}">
                <a16:creationId xmlns:a16="http://schemas.microsoft.com/office/drawing/2014/main" id="{4510A1E2-1E27-418A-9492-22C862D80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700" y="254000"/>
            <a:ext cx="2743200" cy="1828800"/>
          </a:xfrm>
          <a:prstGeom prst="rect">
            <a:avLst/>
          </a:prstGeom>
        </p:spPr>
      </p:pic>
      <p:pic>
        <p:nvPicPr>
          <p:cNvPr id="8" name="Grafik 8" descr="Ein Bild, das Text, draußen, Person, alt enthält.&#10;&#10;Beschreibung automatisch generiert.">
            <a:extLst>
              <a:ext uri="{FF2B5EF4-FFF2-40B4-BE49-F238E27FC236}">
                <a16:creationId xmlns:a16="http://schemas.microsoft.com/office/drawing/2014/main" id="{2531944E-EC6F-4B92-86DF-FD448B482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298904"/>
            <a:ext cx="2743200" cy="173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9750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067A10-6986-3F4E-AE34-701EB59E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>
                <a:latin typeface="Book Antiqua" panose="02040602050305030304" pitchFamily="18" charset="0"/>
              </a:rPr>
              <a:t>3.Suche der Trinkgefäße &amp; Themenfindung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CB7152-F549-FD48-AB75-6BCC975B3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b="1">
                <a:latin typeface="Book Antiqua"/>
              </a:rPr>
              <a:t>Bildungsziele:</a:t>
            </a:r>
          </a:p>
          <a:p>
            <a:r>
              <a:rPr lang="de-DE">
                <a:latin typeface="Book Antiqua"/>
              </a:rPr>
              <a:t> Die Schüler und Schülerinnen …</a:t>
            </a:r>
          </a:p>
          <a:p>
            <a:pPr>
              <a:buFont typeface="Wingdings" pitchFamily="2" charset="2"/>
              <a:buChar char="Ø"/>
            </a:pPr>
            <a:r>
              <a:rPr lang="de-DE">
                <a:latin typeface="Book Antiqua"/>
                <a:sym typeface="Wingdings" pitchFamily="2" charset="2"/>
              </a:rPr>
              <a:t> können sich in verschiedenen Räumen orientieren</a:t>
            </a:r>
            <a:endParaRPr lang="de-DE">
              <a:latin typeface="Book Antiqua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de-DE">
                <a:latin typeface="Book Antiqua"/>
                <a:sym typeface="Wingdings" pitchFamily="2" charset="2"/>
              </a:rPr>
              <a:t> thematisieren Aspekte von Zeit und Wandel</a:t>
            </a:r>
            <a:endParaRPr lang="de-DE">
              <a:latin typeface="Book Antiqua"/>
            </a:endParaRPr>
          </a:p>
          <a:p>
            <a:pPr marL="0" indent="0">
              <a:buNone/>
            </a:pPr>
            <a:r>
              <a:rPr lang="de-DE" b="1">
                <a:latin typeface="Book Antiqua"/>
                <a:sym typeface="Wingdings" pitchFamily="2" charset="2"/>
              </a:rPr>
              <a:t>Aufbereitung des Materials:</a:t>
            </a:r>
            <a:endParaRPr lang="de-DE" b="1">
              <a:latin typeface="Book Antiqua"/>
            </a:endParaRPr>
          </a:p>
          <a:p>
            <a:r>
              <a:rPr lang="de-DE">
                <a:latin typeface="Book Antiqua"/>
                <a:sym typeface="Wingdings" pitchFamily="2" charset="2"/>
              </a:rPr>
              <a:t> laminierte Bildausschnitte</a:t>
            </a:r>
            <a:endParaRPr lang="de-DE">
              <a:latin typeface="Book Antiqua"/>
            </a:endParaRPr>
          </a:p>
          <a:p>
            <a:r>
              <a:rPr lang="de-DE">
                <a:latin typeface="Book Antiqua"/>
                <a:sym typeface="Wingdings" pitchFamily="2" charset="2"/>
              </a:rPr>
              <a:t> Material in verschiedenfarbigen Mappen zur Strukturierung</a:t>
            </a:r>
            <a:endParaRPr lang="de-DE">
              <a:latin typeface="Book Antiqua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A2C1DD-7734-4C46-9E5B-E98DC59E0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Modulprüfung "Fachdidaktische Gestaltung des Sachunterrichts"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D366D2-42BF-B742-9939-230B55AAE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3641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255C3B-2BB2-4954-8E8A-3C4A23A3F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9213850" cy="1502887"/>
          </a:xfrm>
        </p:spPr>
        <p:txBody>
          <a:bodyPr vert="horz" lIns="274320" tIns="182880" rIns="274320" bIns="182880" rtlCol="0" anchor="ctr" anchorCtr="1">
            <a:noAutofit/>
          </a:bodyPr>
          <a:lstStyle/>
          <a:p>
            <a:r>
              <a:rPr lang="en-US">
                <a:latin typeface="Book Antiqua"/>
              </a:rPr>
              <a:t>4. </a:t>
            </a:r>
            <a:r>
              <a:rPr lang="en-US" err="1">
                <a:latin typeface="Book Antiqua"/>
              </a:rPr>
              <a:t>Informationen</a:t>
            </a:r>
            <a:r>
              <a:rPr lang="en-US">
                <a:latin typeface="Book Antiqua"/>
              </a:rPr>
              <a:t> </a:t>
            </a:r>
            <a:r>
              <a:rPr lang="en-US" err="1">
                <a:latin typeface="Book Antiqua"/>
              </a:rPr>
              <a:t>zu</a:t>
            </a:r>
            <a:r>
              <a:rPr lang="en-US">
                <a:latin typeface="Book Antiqua"/>
              </a:rPr>
              <a:t> den </a:t>
            </a:r>
            <a:r>
              <a:rPr lang="en-US" err="1">
                <a:latin typeface="Book Antiqua"/>
              </a:rPr>
              <a:t>verschiedenen</a:t>
            </a:r>
            <a:r>
              <a:rPr lang="en-US">
                <a:latin typeface="Book Antiqua"/>
              </a:rPr>
              <a:t> </a:t>
            </a:r>
            <a:r>
              <a:rPr lang="en-US" err="1">
                <a:latin typeface="Book Antiqua"/>
              </a:rPr>
              <a:t>Berufen</a:t>
            </a:r>
            <a:r>
              <a:rPr lang="en-US">
                <a:latin typeface="Book Antiqua"/>
              </a:rPr>
              <a:t> </a:t>
            </a:r>
            <a:br>
              <a:rPr lang="en-US">
                <a:latin typeface="Book Antiqua"/>
              </a:rPr>
            </a:br>
            <a:r>
              <a:rPr lang="en-US">
                <a:latin typeface="Book Antiqua"/>
              </a:rPr>
              <a:t>4.1 Videos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31FADE-AC52-455F-BA78-DCC92A770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40555"/>
            <a:ext cx="10911840" cy="33120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6F7790-68FE-4A14-B56D-526A464A7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6112"/>
            <a:ext cx="10579608" cy="2980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C8AC676-1A3F-4C16-9C36-89E3B474BD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35" r="22511" b="-3"/>
          <a:stretch/>
        </p:blipFill>
        <p:spPr>
          <a:xfrm>
            <a:off x="970789" y="970704"/>
            <a:ext cx="2438229" cy="2651760"/>
          </a:xfrm>
          <a:prstGeom prst="rect">
            <a:avLst/>
          </a:prstGeom>
        </p:spPr>
      </p:pic>
      <p:pic>
        <p:nvPicPr>
          <p:cNvPr id="5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2F33600D-095E-494B-95E3-00D00FA150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48" r="14451" b="2"/>
          <a:stretch/>
        </p:blipFill>
        <p:spPr>
          <a:xfrm>
            <a:off x="3575868" y="970705"/>
            <a:ext cx="2432980" cy="2651760"/>
          </a:xfrm>
          <a:prstGeom prst="rect">
            <a:avLst/>
          </a:prstGeom>
        </p:spPr>
      </p:pic>
      <p:pic>
        <p:nvPicPr>
          <p:cNvPr id="11" name="Picture 11" descr="A picture containing outdoor&#10;&#10;Description automatically generated">
            <a:extLst>
              <a:ext uri="{FF2B5EF4-FFF2-40B4-BE49-F238E27FC236}">
                <a16:creationId xmlns:a16="http://schemas.microsoft.com/office/drawing/2014/main" id="{62113E6F-4EAA-4E16-8D7D-9D35FAAAEC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94" r="9956"/>
          <a:stretch/>
        </p:blipFill>
        <p:spPr>
          <a:xfrm>
            <a:off x="6175698" y="970705"/>
            <a:ext cx="2436707" cy="2651760"/>
          </a:xfrm>
          <a:prstGeom prst="rect">
            <a:avLst/>
          </a:prstGeom>
        </p:spPr>
      </p:pic>
      <p:pic>
        <p:nvPicPr>
          <p:cNvPr id="7" name="Picture 9" descr="A picture containing text, building, person, stone&#10;&#10;Description automatically generated">
            <a:extLst>
              <a:ext uri="{FF2B5EF4-FFF2-40B4-BE49-F238E27FC236}">
                <a16:creationId xmlns:a16="http://schemas.microsoft.com/office/drawing/2014/main" id="{30752BF9-54EE-4558-B276-56130F471E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422" b="11052"/>
          <a:stretch/>
        </p:blipFill>
        <p:spPr>
          <a:xfrm>
            <a:off x="8779256" y="970705"/>
            <a:ext cx="2441956" cy="2663308"/>
          </a:xfrm>
          <a:prstGeom prst="rect">
            <a:avLst/>
          </a:prstGeom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9FCFB4D-457F-4763-AEFA-952E7203F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9C88FA8-D93B-4183-8E06-B6D0FC1E9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Modulprüfung "Fachdidaktische Gestaltung des Sachunterrichts"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617958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Paket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2540</Words>
  <Application>Microsoft Office PowerPoint</Application>
  <PresentationFormat>Breitbild</PresentationFormat>
  <Paragraphs>477</Paragraphs>
  <Slides>51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51</vt:i4>
      </vt:variant>
    </vt:vector>
  </HeadingPairs>
  <TitlesOfParts>
    <vt:vector size="57" baseType="lpstr">
      <vt:lpstr>Arial</vt:lpstr>
      <vt:lpstr>Arial,Sans-Serif</vt:lpstr>
      <vt:lpstr>Book Antiqua</vt:lpstr>
      <vt:lpstr>Gill Sans MT</vt:lpstr>
      <vt:lpstr>Wingdings</vt:lpstr>
      <vt:lpstr>Paket</vt:lpstr>
      <vt:lpstr>"Berufe früher und heute"  -  Ein Projekt für das Kulturhistorische Museum Rostock </vt:lpstr>
      <vt:lpstr>Gliederung </vt:lpstr>
      <vt:lpstr>1. Heimatbegriff &amp; Historik im Rahmenplan</vt:lpstr>
      <vt:lpstr>2. Kurzportrait des Projektes</vt:lpstr>
      <vt:lpstr>3. Suche der Trinkgefäße&amp; Themenfindung </vt:lpstr>
      <vt:lpstr>3. Suche der trinkgefäße </vt:lpstr>
      <vt:lpstr>3. Themenfindung</vt:lpstr>
      <vt:lpstr>3.Suche der Trinkgefäße &amp; Themenfindung</vt:lpstr>
      <vt:lpstr>4. Informationen zu den verschiedenen Berufen  4.1 Videos</vt:lpstr>
      <vt:lpstr>4. INFORMATIONEN ZU DEN VERSCHIEDENEN  BERUFEN  4.1 Videos</vt:lpstr>
      <vt:lpstr>4. INFORMATIONEN ZU DEN VERSCHIEDENEN  BERUFEN  4.1 VIDEOS</vt:lpstr>
      <vt:lpstr>4. INFORMATIONEN ZU DEN VERSCHIEDENEN BERUFEN  4.1 Videos</vt:lpstr>
      <vt:lpstr>4. INFORMATIONEN ZU DEN VERSCHIEDENEN  BERUFEN  4.1 Videos</vt:lpstr>
      <vt:lpstr>4. INFORMATIONEN ZU DEN VERSCHIEDENEN  BERUFEN  4.1 Videos</vt:lpstr>
      <vt:lpstr>4. INFORMATIONEN ZU DEN VERSCHIEDENEN  BERUFEN  4.1 Videos</vt:lpstr>
      <vt:lpstr>4. INFORMATIONEN ZU DEN VERSCHIEDENEN  BERUFEN  4.1 Videos</vt:lpstr>
      <vt:lpstr>4. INFORMATIONEN ZU  DEN VERSCHIEDENEN  BERUFEN  4.1 Videos</vt:lpstr>
      <vt:lpstr>4. Informationen zu den verschiedenen Berufen  4.2 Text</vt:lpstr>
      <vt:lpstr>4. INFORMATIONEN ZU DEN  VERSCHIEDENEN BERUFEN  4.2 TEXT</vt:lpstr>
      <vt:lpstr>4. INFORMATIONEN ZU DEN   VERSCHIEDENEN  BERUFEN  4.2 TEXT</vt:lpstr>
      <vt:lpstr>4. INFORMATIONEN ZU DEN VERSCHIEDENEN BERUFEN  4.2 TEXT</vt:lpstr>
      <vt:lpstr>4. INFORMATIONEN ZU DEN  VERSCHIEDENEN BERUFEN  4.2 TEXT</vt:lpstr>
      <vt:lpstr>4. INFORMATIONEN ZU DEN VERSCHIEDENEN  BERUFE  4.2 TEXT</vt:lpstr>
      <vt:lpstr>4. INFORMATIONEN ZU DEN  VERSCHIEDENEN BERUFEN  4.2 TEXT</vt:lpstr>
      <vt:lpstr>4. INFORMATIONEN ZU DEN VERSCHIEDENEN  BERUFEN  4.2 TEXT</vt:lpstr>
      <vt:lpstr>5. Memory </vt:lpstr>
      <vt:lpstr>5. Memory </vt:lpstr>
      <vt:lpstr>5. Memory </vt:lpstr>
      <vt:lpstr>5. Memory </vt:lpstr>
      <vt:lpstr>5. Memory </vt:lpstr>
      <vt:lpstr>5. Memory </vt:lpstr>
      <vt:lpstr>5.Memory </vt:lpstr>
      <vt:lpstr>5. Memory </vt:lpstr>
      <vt:lpstr>6. Quiz </vt:lpstr>
      <vt:lpstr>6. Quiz</vt:lpstr>
      <vt:lpstr>6. Quiz</vt:lpstr>
      <vt:lpstr>6.Quiz  </vt:lpstr>
      <vt:lpstr>6.Quiz  </vt:lpstr>
      <vt:lpstr>7. Hufeisen Gestalten </vt:lpstr>
      <vt:lpstr>7. Hufeisen Gestalten</vt:lpstr>
      <vt:lpstr>7. Hufeisen Gestalten </vt:lpstr>
      <vt:lpstr>7. hufeisen Gestalten </vt:lpstr>
      <vt:lpstr>7. HUFEISEN GESTALTEN </vt:lpstr>
      <vt:lpstr>7. HUFEISEN GESTALTEN </vt:lpstr>
      <vt:lpstr>7. Hufeisen gestalten</vt:lpstr>
      <vt:lpstr>8.Siegerehrung des Quiz </vt:lpstr>
      <vt:lpstr>8. Siegerehrung</vt:lpstr>
      <vt:lpstr>8. Siegerehrung</vt:lpstr>
      <vt:lpstr>9. Zukunftsperspektive</vt:lpstr>
      <vt:lpstr>10. textQuellen</vt:lpstr>
      <vt:lpstr>10. bildQuellen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Jette Witschurke</dc:creator>
  <cp:lastModifiedBy>Jette Witschurke</cp:lastModifiedBy>
  <cp:revision>2</cp:revision>
  <dcterms:created xsi:type="dcterms:W3CDTF">2022-01-18T09:00:50Z</dcterms:created>
  <dcterms:modified xsi:type="dcterms:W3CDTF">2022-08-31T10:11:30Z</dcterms:modified>
</cp:coreProperties>
</file>